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1"/>
  </p:notesMasterIdLst>
  <p:handoutMasterIdLst>
    <p:handoutMasterId r:id="rId52"/>
  </p:handoutMasterIdLst>
  <p:sldIdLst>
    <p:sldId id="755" r:id="rId2"/>
    <p:sldId id="756" r:id="rId3"/>
    <p:sldId id="757" r:id="rId4"/>
    <p:sldId id="758" r:id="rId5"/>
    <p:sldId id="759" r:id="rId6"/>
    <p:sldId id="760" r:id="rId7"/>
    <p:sldId id="761" r:id="rId8"/>
    <p:sldId id="762" r:id="rId9"/>
    <p:sldId id="763" r:id="rId10"/>
    <p:sldId id="764" r:id="rId11"/>
    <p:sldId id="765" r:id="rId12"/>
    <p:sldId id="766" r:id="rId13"/>
    <p:sldId id="767" r:id="rId14"/>
    <p:sldId id="768" r:id="rId15"/>
    <p:sldId id="769" r:id="rId16"/>
    <p:sldId id="770" r:id="rId17"/>
    <p:sldId id="771" r:id="rId18"/>
    <p:sldId id="777" r:id="rId19"/>
    <p:sldId id="779" r:id="rId20"/>
    <p:sldId id="781" r:id="rId21"/>
    <p:sldId id="782" r:id="rId22"/>
    <p:sldId id="783" r:id="rId23"/>
    <p:sldId id="784" r:id="rId24"/>
    <p:sldId id="785" r:id="rId25"/>
    <p:sldId id="786" r:id="rId26"/>
    <p:sldId id="787" r:id="rId27"/>
    <p:sldId id="788" r:id="rId28"/>
    <p:sldId id="789" r:id="rId29"/>
    <p:sldId id="790" r:id="rId30"/>
    <p:sldId id="791" r:id="rId31"/>
    <p:sldId id="799" r:id="rId32"/>
    <p:sldId id="800" r:id="rId33"/>
    <p:sldId id="801" r:id="rId34"/>
    <p:sldId id="802" r:id="rId35"/>
    <p:sldId id="803" r:id="rId36"/>
    <p:sldId id="804" r:id="rId37"/>
    <p:sldId id="820" r:id="rId38"/>
    <p:sldId id="805" r:id="rId39"/>
    <p:sldId id="822" r:id="rId40"/>
    <p:sldId id="807" r:id="rId41"/>
    <p:sldId id="823" r:id="rId42"/>
    <p:sldId id="809" r:id="rId43"/>
    <p:sldId id="811" r:id="rId44"/>
    <p:sldId id="349" r:id="rId45"/>
    <p:sldId id="528" r:id="rId46"/>
    <p:sldId id="824" r:id="rId47"/>
    <p:sldId id="825" r:id="rId48"/>
    <p:sldId id="405" r:id="rId49"/>
    <p:sldId id="40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755"/>
            <p14:sldId id="756"/>
            <p14:sldId id="757"/>
          </p14:sldIdLst>
        </p14:section>
        <p14:section name="Single Responsibility" id="{0E0D82D8-E9FD-4963-8CEA-83348902CBD1}">
          <p14:sldIdLst>
            <p14:sldId id="758"/>
            <p14:sldId id="759"/>
            <p14:sldId id="760"/>
            <p14:sldId id="761"/>
            <p14:sldId id="762"/>
            <p14:sldId id="763"/>
          </p14:sldIdLst>
        </p14:section>
        <p14:section name="Open/Closed" id="{4AA2196F-6AA7-4B84-89BF-3911F0FE4495}">
          <p14:sldIdLst>
            <p14:sldId id="764"/>
            <p14:sldId id="765"/>
            <p14:sldId id="766"/>
            <p14:sldId id="767"/>
            <p14:sldId id="768"/>
            <p14:sldId id="769"/>
            <p14:sldId id="770"/>
            <p14:sldId id="771"/>
          </p14:sldIdLst>
        </p14:section>
        <p14:section name="Liskov Substitution" id="{65F5B1AF-5EE7-402A-A50C-0BAEBFD15134}">
          <p14:sldIdLst>
            <p14:sldId id="777"/>
            <p14:sldId id="779"/>
            <p14:sldId id="781"/>
            <p14:sldId id="782"/>
          </p14:sldIdLst>
        </p14:section>
        <p14:section name="Interface Segregation" id="{D81684FC-7135-4A9D-8982-6646F29C0141}">
          <p14:sldIdLst>
            <p14:sldId id="783"/>
            <p14:sldId id="784"/>
            <p14:sldId id="785"/>
            <p14:sldId id="786"/>
            <p14:sldId id="787"/>
            <p14:sldId id="788"/>
            <p14:sldId id="789"/>
            <p14:sldId id="790"/>
            <p14:sldId id="791"/>
          </p14:sldIdLst>
        </p14:section>
        <p14:section name="Dependency Inversion" id="{E87D9FC5-867E-4DED-AB85-CFC522563D94}">
          <p14:sldIdLst>
            <p14:sldId id="799"/>
            <p14:sldId id="800"/>
            <p14:sldId id="801"/>
            <p14:sldId id="802"/>
            <p14:sldId id="803"/>
            <p14:sldId id="804"/>
            <p14:sldId id="820"/>
            <p14:sldId id="805"/>
            <p14:sldId id="822"/>
            <p14:sldId id="807"/>
            <p14:sldId id="823"/>
            <p14:sldId id="809"/>
            <p14:sldId id="811"/>
          </p14:sldIdLst>
        </p14:section>
        <p14:section name="Conclusion" id="{10E03AB1-9AA8-4E86-9A64-D741901E50A2}">
          <p14:sldIdLst>
            <p14:sldId id="349"/>
            <p14:sldId id="528"/>
            <p14:sldId id="824"/>
            <p14:sldId id="825"/>
            <p14:sldId id="405"/>
            <p14:sldId id="40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2D2D77"/>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1" autoAdjust="0"/>
    <p:restoredTop sz="94620" autoAdjust="0"/>
  </p:normalViewPr>
  <p:slideViewPr>
    <p:cSldViewPr snapToGrid="0" showGuides="1">
      <p:cViewPr varScale="1">
        <p:scale>
          <a:sx n="65" d="100"/>
          <a:sy n="65" d="100"/>
        </p:scale>
        <p:origin x="43" y="446"/>
      </p:cViewPr>
      <p:guideLst>
        <p:guide orient="horz" pos="2184"/>
        <p:guide pos="3840"/>
      </p:guideLst>
    </p:cSldViewPr>
  </p:slideViewPr>
  <p:outlineViewPr>
    <p:cViewPr>
      <p:scale>
        <a:sx n="33" d="100"/>
        <a:sy n="33" d="100"/>
      </p:scale>
      <p:origin x="0" y="-214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3.7.2019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7/3/2019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0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27126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409433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038293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22364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pPr lvl="1"/>
            <a:r>
              <a:rPr lang="en-US" dirty="0"/>
              <a:t>Framework</a:t>
            </a:r>
            <a:endParaRPr lang="en-US" b="0" dirty="0"/>
          </a:p>
          <a:p>
            <a:pPr lvl="1"/>
            <a:r>
              <a:rPr lang="en-US" dirty="0"/>
              <a:t>Third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96779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a:t>
            </a:r>
          </a:p>
          <a:p>
            <a:pPr lvl="1"/>
            <a:r>
              <a:rPr lang="en-US" dirty="0"/>
              <a:t>High level modules use lower lever modules</a:t>
            </a:r>
          </a:p>
          <a:p>
            <a:pPr lvl="1"/>
            <a:r>
              <a:rPr lang="en-US" dirty="0"/>
              <a:t>E.g. UI depends on the Business Layer</a:t>
            </a:r>
          </a:p>
          <a:p>
            <a:pPr lvl="1"/>
            <a:r>
              <a:rPr lang="en-US" dirty="0"/>
              <a:t>Business layer depends on</a:t>
            </a:r>
            <a:r>
              <a:rPr lang="en-US" baseline="0" dirty="0"/>
              <a:t> </a:t>
            </a:r>
            <a:r>
              <a:rPr lang="en-US" dirty="0"/>
              <a:t>Infrastructure, database, utilities,</a:t>
            </a:r>
            <a:r>
              <a:rPr lang="en-US" baseline="0" dirty="0"/>
              <a:t> </a:t>
            </a:r>
            <a:r>
              <a:rPr lang="en-US" dirty="0"/>
              <a:t>External libraries</a:t>
            </a:r>
          </a:p>
          <a:p>
            <a:pPr lvl="1"/>
            <a:r>
              <a:rPr lang="en-US" dirty="0"/>
              <a:t>Static methods (Façade for example)</a:t>
            </a:r>
          </a:p>
          <a:p>
            <a:pPr lvl="1"/>
            <a:r>
              <a:rPr lang="en-US" dirty="0"/>
              <a:t>Classes are instantiated everywhere</a:t>
            </a:r>
            <a:endParaRPr lang="en-US" dirty="0">
              <a:solidFill>
                <a:schemeClr val="accent5">
                  <a:lumMod val="20000"/>
                  <a:lumOff val="80000"/>
                </a:schemeClr>
              </a:solidFill>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148499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Abstractions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Depend on abstractions means to </a:t>
            </a:r>
            <a:r>
              <a:rPr lang="en-US" dirty="0">
                <a:solidFill>
                  <a:schemeClr val="tx2">
                    <a:lumMod val="75000"/>
                  </a:schemeClr>
                </a:solidFill>
              </a:rPr>
              <a:t>work through interfaces </a:t>
            </a:r>
            <a:r>
              <a:rPr lang="en-US" dirty="0"/>
              <a:t>instead directly use dependent classes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391105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12032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violations of DIP</a:t>
            </a:r>
          </a:p>
          <a:p>
            <a:pPr lvl="1"/>
            <a:r>
              <a:rPr lang="en-US" dirty="0"/>
              <a:t>Using of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static methods / properties</a:t>
            </a:r>
          </a:p>
          <a:p>
            <a:pPr>
              <a:spcBef>
                <a:spcPts val="1800"/>
              </a:spcBef>
            </a:pPr>
            <a:r>
              <a:rPr lang="en-US" dirty="0"/>
              <a:t>How to fix broken DIP?</a:t>
            </a:r>
          </a:p>
          <a:p>
            <a:pPr lvl="1"/>
            <a:r>
              <a:rPr lang="en-US" dirty="0"/>
              <a:t>Extract interfaces + use constructor injection</a:t>
            </a:r>
          </a:p>
          <a:p>
            <a:pPr lvl="1"/>
            <a:r>
              <a:rPr lang="en-US" dirty="0"/>
              <a:t>Inversion of Control</a:t>
            </a:r>
            <a:r>
              <a:rPr lang="bg-BG" dirty="0"/>
              <a:t> (</a:t>
            </a:r>
            <a:r>
              <a:rPr lang="en-US" noProof="1"/>
              <a:t>IoC</a:t>
            </a:r>
            <a:r>
              <a:rPr lang="en-US" dirty="0"/>
              <a:t>) container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2617887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313613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880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572314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27691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97828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52727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95542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a:t>
            </a:fld>
            <a:endParaRPr lang="en-US" dirty="0"/>
          </a:p>
        </p:txBody>
      </p:sp>
      <p:sp>
        <p:nvSpPr>
          <p:cNvPr id="5" name="Footer Placeholder 4"/>
          <p:cNvSpPr>
            <a:spLocks noGrp="1"/>
          </p:cNvSpPr>
          <p:nvPr>
            <p:ph type="ftr" sz="quarter" idx="11"/>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100153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31483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728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7498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44197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66895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6061674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dirty="0"/>
              <a:t>Click icon to add picture</a:t>
            </a:r>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5936" y="1353867"/>
            <a:ext cx="7199299"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7/3/2019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7/3/2019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7/3/2019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id="{3F691F48-DCAC-4489-AA09-7346B7E6785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1C8BF23-28B4-4942-902F-58C0B92A760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551" y="314302"/>
            <a:ext cx="7384264"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7551" y="2346299"/>
            <a:ext cx="7384264"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611" y="4164084"/>
            <a:ext cx="318844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7551" y="4191000"/>
            <a:ext cx="7384264"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611" y="4633983"/>
            <a:ext cx="318844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611" y="5011672"/>
            <a:ext cx="318844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611" y="5394605"/>
            <a:ext cx="318844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611" y="5735768"/>
            <a:ext cx="318844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3290714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7/3/2019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45729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051" y="4869900"/>
            <a:ext cx="10365899" cy="9037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3051" y="5754968"/>
            <a:ext cx="10365899"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20955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7/3/2019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7/3/2019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7/3/2019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7/3/2019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3"/>
            <a:ext cx="12192000"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816" y="6390560"/>
            <a:ext cx="808713" cy="308845"/>
          </a:xfrm>
        </p:spPr>
        <p:txBody>
          <a:bodyPr/>
          <a:lstStyle/>
          <a:p>
            <a:fld id="{055373AC-9AA7-423B-BA00-BA1C74164DBD}" type="datetime1">
              <a:rPr lang="en-US" smtClean="0"/>
              <a:pPr/>
              <a:t>7/3/2019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7/3/2019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7/3/2019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87" r:id="rId14"/>
    <p:sldLayoutId id="2147483690" r:id="rId15"/>
    <p:sldLayoutId id="2147483691" r:id="rId16"/>
    <p:sldLayoutId id="2147483693" r:id="rId1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www.xs-software.com/" TargetMode="External"/><Relationship Id="rId18" Type="http://schemas.openxmlformats.org/officeDocument/2006/relationships/image" Target="../media/image65.png"/><Relationship Id="rId26" Type="http://schemas.openxmlformats.org/officeDocument/2006/relationships/image" Target="../media/image68.jpeg"/><Relationship Id="rId3" Type="http://schemas.openxmlformats.org/officeDocument/2006/relationships/hyperlink" Target="http://www.infragistics.com/" TargetMode="External"/><Relationship Id="rId21" Type="http://schemas.openxmlformats.org/officeDocument/2006/relationships/hyperlink" Target="http://smartit.bg/" TargetMode="External"/><Relationship Id="rId7" Type="http://schemas.openxmlformats.org/officeDocument/2006/relationships/hyperlink" Target="https://netpeak.bg/" TargetMode="External"/><Relationship Id="rId12" Type="http://schemas.openxmlformats.org/officeDocument/2006/relationships/image" Target="../media/image62.png"/><Relationship Id="rId17" Type="http://schemas.openxmlformats.org/officeDocument/2006/relationships/hyperlink" Target="http://www.postbank.bg/" TargetMode="External"/><Relationship Id="rId25" Type="http://schemas.openxmlformats.org/officeDocument/2006/relationships/hyperlink" Target="https://stemo.bg/en/" TargetMode="External"/><Relationship Id="rId2" Type="http://schemas.openxmlformats.org/officeDocument/2006/relationships/notesSlide" Target="../notesSlides/notesSlide21.xml"/><Relationship Id="rId16" Type="http://schemas.openxmlformats.org/officeDocument/2006/relationships/image" Target="../media/image64.png"/><Relationship Id="rId20"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hyperlink" Target="http://www.telenor.bg/" TargetMode="External"/><Relationship Id="rId24" Type="http://schemas.openxmlformats.org/officeDocument/2006/relationships/image" Target="../media/image67.png"/><Relationship Id="rId5" Type="http://schemas.openxmlformats.org/officeDocument/2006/relationships/hyperlink" Target="https://www.indeavr.com/en" TargetMode="External"/><Relationship Id="rId15" Type="http://schemas.openxmlformats.org/officeDocument/2006/relationships/hyperlink" Target="https://www.sbtech.com/" TargetMode="External"/><Relationship Id="rId23" Type="http://schemas.openxmlformats.org/officeDocument/2006/relationships/hyperlink" Target="https://motion-software.com/" TargetMode="External"/><Relationship Id="rId10" Type="http://schemas.openxmlformats.org/officeDocument/2006/relationships/image" Target="../media/image61.png"/><Relationship Id="rId19" Type="http://schemas.openxmlformats.org/officeDocument/2006/relationships/hyperlink" Target="https://www.superhosting.bg/" TargetMode="External"/><Relationship Id="rId4" Type="http://schemas.openxmlformats.org/officeDocument/2006/relationships/image" Target="../media/image59.png"/><Relationship Id="rId9" Type="http://schemas.openxmlformats.org/officeDocument/2006/relationships/hyperlink" Target="https://www.softwaregroup.com/" TargetMode="External"/><Relationship Id="rId14" Type="http://schemas.openxmlformats.org/officeDocument/2006/relationships/image" Target="../media/image63.png"/><Relationship Id="rId22" Type="http://schemas.openxmlformats.org/officeDocument/2006/relationships/image" Target="../media/image66.png"/></Relationships>
</file>

<file path=ppt/slides/_rels/slide4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hyperlink" Target="https://www.is-bg.net/" TargetMode="External"/><Relationship Id="rId7" Type="http://schemas.openxmlformats.org/officeDocument/2006/relationships/hyperlink" Target="http://www.world-of-myths.com/"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hyperlink" Target="https://www.onebitsoftware.net/" TargetMode="External"/><Relationship Id="rId10" Type="http://schemas.openxmlformats.org/officeDocument/2006/relationships/image" Target="../media/image72.gif"/><Relationship Id="rId4" Type="http://schemas.openxmlformats.org/officeDocument/2006/relationships/image" Target="../media/image69.jpeg"/><Relationship Id="rId9" Type="http://schemas.openxmlformats.org/officeDocument/2006/relationships/hyperlink" Target="https://www.lukanet.com/"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dirty="0"/>
              <a:t>Design Principles and Approaches</a:t>
            </a:r>
          </a:p>
        </p:txBody>
      </p:sp>
      <p:sp>
        <p:nvSpPr>
          <p:cNvPr id="5" name="Title 4"/>
          <p:cNvSpPr>
            <a:spLocks noGrp="1"/>
          </p:cNvSpPr>
          <p:nvPr>
            <p:ph type="title"/>
          </p:nvPr>
        </p:nvSpPr>
        <p:spPr/>
        <p:txBody>
          <a:bodyPr>
            <a:normAutofit/>
          </a:bodyPr>
          <a:lstStyle/>
          <a:p>
            <a:r>
              <a:rPr lang="en-US" dirty="0"/>
              <a:t>SOLID Principles</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http://softuni.bg</a:t>
            </a:r>
            <a:endParaRPr lang="en-US" dirty="0"/>
          </a:p>
        </p:txBody>
      </p:sp>
      <p:sp>
        <p:nvSpPr>
          <p:cNvPr id="4" name="Text Placeholder 3"/>
          <p:cNvSpPr>
            <a:spLocks noGrp="1"/>
          </p:cNvSpPr>
          <p:nvPr>
            <p:ph type="body" sz="quarter" idx="19"/>
          </p:nvPr>
        </p:nvSpPr>
        <p:spPr/>
        <p:txBody>
          <a:bodyPr/>
          <a:lstStyle/>
          <a:p>
            <a:r>
              <a:rPr lang="en-US" dirty="0"/>
              <a:t>SoftUni Team</a:t>
            </a:r>
            <a:endParaRPr lang="bg-BG" dirty="0"/>
          </a:p>
        </p:txBody>
      </p:sp>
      <p:sp>
        <p:nvSpPr>
          <p:cNvPr id="7" name="Text Placeholder 6"/>
          <p:cNvSpPr>
            <a:spLocks noGrp="1"/>
          </p:cNvSpPr>
          <p:nvPr>
            <p:ph type="body" sz="quarter" idx="20"/>
          </p:nvPr>
        </p:nvSpPr>
        <p:spPr/>
        <p:txBody>
          <a:bodyPr/>
          <a:lstStyle/>
          <a:p>
            <a:r>
              <a:rPr lang="en-US" dirty="0"/>
              <a:t>Technical Trainers</a:t>
            </a:r>
            <a:endParaRPr lang="bg-BG" dirty="0"/>
          </a:p>
        </p:txBody>
      </p:sp>
      <p:grpSp>
        <p:nvGrpSpPr>
          <p:cNvPr id="11" name="Group 10">
            <a:extLst>
              <a:ext uri="{FF2B5EF4-FFF2-40B4-BE49-F238E27FC236}">
                <a16:creationId xmlns:a16="http://schemas.microsoft.com/office/drawing/2014/main" id="{32A1CABF-2727-4E64-B9FC-F4945D1B3DFE}"/>
              </a:ext>
            </a:extLst>
          </p:cNvPr>
          <p:cNvGrpSpPr/>
          <p:nvPr/>
        </p:nvGrpSpPr>
        <p:grpSpPr>
          <a:xfrm>
            <a:off x="3695700" y="2068452"/>
            <a:ext cx="4800600" cy="3184530"/>
            <a:chOff x="3227294" y="2105457"/>
            <a:chExt cx="4849906" cy="3184530"/>
          </a:xfrm>
        </p:grpSpPr>
        <p:sp>
          <p:nvSpPr>
            <p:cNvPr id="2" name="Arrow: Chevron 1">
              <a:extLst>
                <a:ext uri="{FF2B5EF4-FFF2-40B4-BE49-F238E27FC236}">
                  <a16:creationId xmlns:a16="http://schemas.microsoft.com/office/drawing/2014/main"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S</a:t>
              </a:r>
            </a:p>
          </p:txBody>
        </p:sp>
        <p:sp>
          <p:nvSpPr>
            <p:cNvPr id="10" name="Arrow: Chevron 9">
              <a:extLst>
                <a:ext uri="{FF2B5EF4-FFF2-40B4-BE49-F238E27FC236}">
                  <a16:creationId xmlns:a16="http://schemas.microsoft.com/office/drawing/2014/main"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Single Responsibility</a:t>
              </a:r>
            </a:p>
          </p:txBody>
        </p:sp>
        <p:sp>
          <p:nvSpPr>
            <p:cNvPr id="13" name="Arrow: Chevron 12">
              <a:extLst>
                <a:ext uri="{FF2B5EF4-FFF2-40B4-BE49-F238E27FC236}">
                  <a16:creationId xmlns:a16="http://schemas.microsoft.com/office/drawing/2014/main"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O</a:t>
              </a:r>
            </a:p>
          </p:txBody>
        </p:sp>
        <p:sp>
          <p:nvSpPr>
            <p:cNvPr id="14" name="Arrow: Chevron 13">
              <a:extLst>
                <a:ext uri="{FF2B5EF4-FFF2-40B4-BE49-F238E27FC236}">
                  <a16:creationId xmlns:a16="http://schemas.microsoft.com/office/drawing/2014/main"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Open/Closed</a:t>
              </a:r>
            </a:p>
          </p:txBody>
        </p:sp>
        <p:sp>
          <p:nvSpPr>
            <p:cNvPr id="16" name="Arrow: Chevron 15">
              <a:extLst>
                <a:ext uri="{FF2B5EF4-FFF2-40B4-BE49-F238E27FC236}">
                  <a16:creationId xmlns:a16="http://schemas.microsoft.com/office/drawing/2014/main"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L</a:t>
              </a:r>
            </a:p>
          </p:txBody>
        </p:sp>
        <p:sp>
          <p:nvSpPr>
            <p:cNvPr id="17" name="Arrow: Chevron 16">
              <a:extLst>
                <a:ext uri="{FF2B5EF4-FFF2-40B4-BE49-F238E27FC236}">
                  <a16:creationId xmlns:a16="http://schemas.microsoft.com/office/drawing/2014/main"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Liskov substitution</a:t>
              </a:r>
            </a:p>
          </p:txBody>
        </p:sp>
        <p:sp>
          <p:nvSpPr>
            <p:cNvPr id="21" name="Arrow: Chevron 20">
              <a:extLst>
                <a:ext uri="{FF2B5EF4-FFF2-40B4-BE49-F238E27FC236}">
                  <a16:creationId xmlns:a16="http://schemas.microsoft.com/office/drawing/2014/main"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I</a:t>
              </a:r>
            </a:p>
          </p:txBody>
        </p:sp>
        <p:sp>
          <p:nvSpPr>
            <p:cNvPr id="22" name="Arrow: Chevron 21">
              <a:extLst>
                <a:ext uri="{FF2B5EF4-FFF2-40B4-BE49-F238E27FC236}">
                  <a16:creationId xmlns:a16="http://schemas.microsoft.com/office/drawing/2014/main"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Interface Segregation</a:t>
              </a:r>
            </a:p>
          </p:txBody>
        </p:sp>
        <p:sp>
          <p:nvSpPr>
            <p:cNvPr id="24" name="Arrow: Chevron 23">
              <a:extLst>
                <a:ext uri="{FF2B5EF4-FFF2-40B4-BE49-F238E27FC236}">
                  <a16:creationId xmlns:a16="http://schemas.microsoft.com/office/drawing/2014/main"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D</a:t>
              </a:r>
            </a:p>
          </p:txBody>
        </p:sp>
        <p:sp>
          <p:nvSpPr>
            <p:cNvPr id="25" name="Arrow: Chevron 24">
              <a:extLst>
                <a:ext uri="{FF2B5EF4-FFF2-40B4-BE49-F238E27FC236}">
                  <a16:creationId xmlns:a16="http://schemas.microsoft.com/office/drawing/2014/main" id="{0DD008D5-9227-4A6D-A96C-088CF32DA2CF}"/>
                </a:ext>
              </a:extLst>
            </p:cNvPr>
            <p:cNvSpPr/>
            <p:nvPr/>
          </p:nvSpPr>
          <p:spPr bwMode="auto">
            <a:xfrm>
              <a:off x="4087905" y="4783190"/>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rPr>
                <a:t>Dependency Inversion</a:t>
              </a:r>
            </a:p>
          </p:txBody>
        </p:sp>
      </p:grpSp>
    </p:spTree>
    <p:extLst>
      <p:ext uri="{BB962C8B-B14F-4D97-AF65-F5344CB8AC3E}">
        <p14:creationId xmlns:p14="http://schemas.microsoft.com/office/powerpoint/2010/main" val="35140474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Open/Closed</a:t>
            </a:r>
            <a:endParaRPr lang="bg-B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582" y="1790149"/>
            <a:ext cx="2892030" cy="1702080"/>
          </a:xfrm>
          <a:prstGeom prst="rect">
            <a:avLst/>
          </a:prstGeom>
        </p:spPr>
      </p:pic>
    </p:spTree>
    <p:extLst>
      <p:ext uri="{BB962C8B-B14F-4D97-AF65-F5344CB8AC3E}">
        <p14:creationId xmlns:p14="http://schemas.microsoft.com/office/powerpoint/2010/main" val="382790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1" smtClean="0"/>
              <a:t>Software entities like </a:t>
            </a:r>
            <a:r>
              <a:rPr lang="en-US" b="1" noProof="1" smtClean="0">
                <a:solidFill>
                  <a:schemeClr val="bg1"/>
                </a:solidFill>
              </a:rPr>
              <a:t>classes</a:t>
            </a:r>
            <a:r>
              <a:rPr lang="en-US" noProof="1" smtClean="0"/>
              <a:t>, </a:t>
            </a:r>
            <a:r>
              <a:rPr lang="en-US" b="1" noProof="1" smtClean="0">
                <a:solidFill>
                  <a:schemeClr val="bg1"/>
                </a:solidFill>
              </a:rPr>
              <a:t>modules</a:t>
            </a:r>
            <a:r>
              <a:rPr lang="en-US" noProof="1" smtClean="0"/>
              <a:t> and </a:t>
            </a:r>
            <a:r>
              <a:rPr lang="en-US" b="1" noProof="1" smtClean="0">
                <a:solidFill>
                  <a:schemeClr val="bg1"/>
                </a:solidFill>
              </a:rPr>
              <a:t>functions</a:t>
            </a:r>
            <a:r>
              <a:rPr lang="en-US" noProof="1" smtClean="0"/>
              <a:t> should be </a:t>
            </a:r>
            <a:r>
              <a:rPr lang="en-US" b="1" noProof="1" smtClean="0">
                <a:solidFill>
                  <a:schemeClr val="bg1"/>
                </a:solidFill>
              </a:rPr>
              <a:t>open</a:t>
            </a:r>
            <a:r>
              <a:rPr lang="en-US" noProof="1" smtClean="0">
                <a:solidFill>
                  <a:schemeClr val="tx2">
                    <a:lumMod val="75000"/>
                  </a:schemeClr>
                </a:solidFill>
              </a:rPr>
              <a:t> </a:t>
            </a:r>
            <a:r>
              <a:rPr lang="en-US" noProof="1" smtClean="0"/>
              <a:t>for</a:t>
            </a:r>
            <a:r>
              <a:rPr lang="en-US" b="1" noProof="1" smtClean="0">
                <a:solidFill>
                  <a:schemeClr val="bg1"/>
                </a:solidFill>
              </a:rPr>
              <a:t> extension</a:t>
            </a:r>
            <a:r>
              <a:rPr lang="en-US" noProof="1" smtClean="0"/>
              <a:t>, but </a:t>
            </a:r>
            <a:r>
              <a:rPr lang="en-US" b="1" noProof="1" smtClean="0">
                <a:solidFill>
                  <a:schemeClr val="bg1"/>
                </a:solidFill>
              </a:rPr>
              <a:t>closed</a:t>
            </a:r>
            <a:r>
              <a:rPr lang="en-US" noProof="1" smtClean="0">
                <a:solidFill>
                  <a:schemeClr val="tx2">
                    <a:lumMod val="75000"/>
                  </a:schemeClr>
                </a:solidFill>
              </a:rPr>
              <a:t> </a:t>
            </a:r>
            <a:r>
              <a:rPr lang="en-US" noProof="1" smtClean="0"/>
              <a:t>for</a:t>
            </a:r>
            <a:r>
              <a:rPr lang="en-US" noProof="1" smtClean="0">
                <a:solidFill>
                  <a:schemeClr val="tx2">
                    <a:lumMod val="75000"/>
                  </a:schemeClr>
                </a:solidFill>
              </a:rPr>
              <a:t> </a:t>
            </a:r>
            <a:r>
              <a:rPr lang="en-US" b="1" noProof="1" smtClean="0">
                <a:solidFill>
                  <a:schemeClr val="bg1"/>
                </a:solidFill>
              </a:rPr>
              <a:t>modifications</a:t>
            </a:r>
          </a:p>
          <a:p>
            <a:pPr>
              <a:buClr>
                <a:schemeClr val="tx1"/>
              </a:buClr>
            </a:pPr>
            <a:r>
              <a:rPr lang="en-US" b="1" dirty="0" smtClean="0">
                <a:solidFill>
                  <a:schemeClr val="bg1"/>
                </a:solidFill>
              </a:rPr>
              <a:t>Extensibility</a:t>
            </a:r>
            <a:r>
              <a:rPr lang="en-US" dirty="0" smtClean="0"/>
              <a:t> </a:t>
            </a:r>
          </a:p>
          <a:p>
            <a:pPr lvl="1">
              <a:buClr>
                <a:schemeClr val="tx1"/>
              </a:buClr>
            </a:pPr>
            <a:r>
              <a:rPr lang="en-US" dirty="0" smtClean="0"/>
              <a:t>Adding a new behavior </a:t>
            </a:r>
            <a:r>
              <a:rPr lang="en-US" b="1" dirty="0" smtClean="0">
                <a:solidFill>
                  <a:schemeClr val="bg1"/>
                </a:solidFill>
              </a:rPr>
              <a:t>doesn’t require </a:t>
            </a:r>
            <a:r>
              <a:rPr lang="en-US" dirty="0" smtClean="0"/>
              <a:t>changes</a:t>
            </a:r>
            <a:r>
              <a:rPr lang="en-US" dirty="0" smtClean="0">
                <a:solidFill>
                  <a:schemeClr val="tx2">
                    <a:lumMod val="75000"/>
                  </a:schemeClr>
                </a:solidFill>
              </a:rPr>
              <a:t> </a:t>
            </a:r>
            <a:br>
              <a:rPr lang="en-US" dirty="0" smtClean="0">
                <a:solidFill>
                  <a:schemeClr val="tx2">
                    <a:lumMod val="75000"/>
                  </a:schemeClr>
                </a:solidFill>
              </a:rPr>
            </a:br>
            <a:r>
              <a:rPr lang="en-US" dirty="0" smtClean="0"/>
              <a:t>over existing source code</a:t>
            </a:r>
          </a:p>
          <a:p>
            <a:pPr>
              <a:buClr>
                <a:schemeClr val="tx1"/>
              </a:buClr>
            </a:pPr>
            <a:r>
              <a:rPr lang="en-US" b="1" noProof="1" smtClean="0">
                <a:solidFill>
                  <a:schemeClr val="bg1"/>
                </a:solidFill>
              </a:rPr>
              <a:t>Reusability</a:t>
            </a:r>
            <a:r>
              <a:rPr lang="en-US" noProof="1" smtClean="0">
                <a:solidFill>
                  <a:schemeClr val="accent1">
                    <a:lumMod val="60000"/>
                    <a:lumOff val="40000"/>
                  </a:schemeClr>
                </a:solidFill>
              </a:rPr>
              <a:t> </a:t>
            </a:r>
            <a:r>
              <a:rPr lang="en-US" noProof="1" smtClean="0"/>
              <a:t> </a:t>
            </a:r>
          </a:p>
          <a:p>
            <a:pPr lvl="1">
              <a:buClr>
                <a:schemeClr val="tx1"/>
              </a:buClr>
            </a:pPr>
            <a:r>
              <a:rPr lang="en-US" noProof="1" smtClean="0"/>
              <a:t>subsystems are </a:t>
            </a:r>
            <a:r>
              <a:rPr lang="en-US" b="1" dirty="0" smtClean="0">
                <a:solidFill>
                  <a:schemeClr val="bg1"/>
                </a:solidFill>
              </a:rPr>
              <a:t>suitable for reusing </a:t>
            </a:r>
            <a:r>
              <a:rPr lang="en-US" dirty="0" smtClean="0"/>
              <a:t>in other </a:t>
            </a:r>
            <a:br>
              <a:rPr lang="en-US" dirty="0" smtClean="0"/>
            </a:br>
            <a:r>
              <a:rPr lang="en-US" dirty="0" smtClean="0"/>
              <a:t>projects – modularity</a:t>
            </a:r>
            <a:endParaRPr lang="en-US" noProof="1" smtClean="0"/>
          </a:p>
          <a:p>
            <a:endParaRPr lang="bg-BG" dirty="0"/>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smtClean="0"/>
              <a:t>What is the Open/Closed Principle?</a:t>
            </a:r>
            <a:endParaRPr lang="en-US" dirty="0"/>
          </a:p>
        </p:txBody>
      </p:sp>
    </p:spTree>
    <p:extLst>
      <p:ext uri="{BB962C8B-B14F-4D97-AF65-F5344CB8AC3E}">
        <p14:creationId xmlns:p14="http://schemas.microsoft.com/office/powerpoint/2010/main" val="3697648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Need to </a:t>
            </a:r>
            <a:r>
              <a:rPr lang="en-US" b="1" dirty="0">
                <a:solidFill>
                  <a:schemeClr val="bg1"/>
                </a:solidFill>
              </a:rPr>
              <a:t>retest</a:t>
            </a:r>
            <a:r>
              <a:rPr lang="en-US" dirty="0"/>
              <a:t> after changes </a:t>
            </a:r>
          </a:p>
          <a:p>
            <a:pPr lvl="1"/>
            <a:r>
              <a:rPr lang="en-US" dirty="0"/>
              <a:t>Old parts changed -&gt; possible bugs</a:t>
            </a:r>
          </a:p>
          <a:p>
            <a:pPr>
              <a:buClr>
                <a:schemeClr val="tx1"/>
              </a:buClr>
            </a:pPr>
            <a:r>
              <a:rPr lang="en-US" b="1" dirty="0">
                <a:solidFill>
                  <a:schemeClr val="bg1"/>
                </a:solidFill>
              </a:rPr>
              <a:t>Cascading changes </a:t>
            </a:r>
            <a:r>
              <a:rPr lang="en-US" dirty="0"/>
              <a:t>through modules </a:t>
            </a:r>
          </a:p>
          <a:p>
            <a:r>
              <a:rPr lang="en-US" dirty="0"/>
              <a:t>Logic depends on </a:t>
            </a:r>
            <a:r>
              <a:rPr lang="en-US" b="1" dirty="0">
                <a:solidFill>
                  <a:schemeClr val="bg1"/>
                </a:solidFill>
              </a:rPr>
              <a:t>conditional statements </a:t>
            </a:r>
            <a:r>
              <a:rPr lang="en-US" dirty="0"/>
              <a:t>(“</a:t>
            </a:r>
            <a:r>
              <a:rPr lang="en-US" b="1" dirty="0">
                <a:solidFill>
                  <a:schemeClr val="bg1"/>
                </a:solidFill>
              </a:rPr>
              <a:t>IS-A</a:t>
            </a:r>
            <a:r>
              <a:rPr lang="en-US" dirty="0"/>
              <a:t>” checking)</a:t>
            </a:r>
          </a:p>
          <a:p>
            <a:endParaRPr lang="en-US" dirty="0"/>
          </a:p>
          <a:p>
            <a:endParaRPr lang="bg-BG"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720615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Parameters </a:t>
            </a:r>
          </a:p>
          <a:p>
            <a:pPr lvl="1"/>
            <a:r>
              <a:rPr lang="en-US" dirty="0"/>
              <a:t> Control behavior specifics via a </a:t>
            </a:r>
            <a:r>
              <a:rPr lang="en-US" b="1" dirty="0">
                <a:solidFill>
                  <a:schemeClr val="bg1"/>
                </a:solidFill>
              </a:rPr>
              <a:t>parameter </a:t>
            </a:r>
            <a:r>
              <a:rPr lang="en-US" dirty="0"/>
              <a:t>or a</a:t>
            </a:r>
            <a:r>
              <a:rPr lang="en-US" b="1" dirty="0">
                <a:solidFill>
                  <a:schemeClr val="bg1"/>
                </a:solidFill>
              </a:rPr>
              <a:t> </a:t>
            </a:r>
            <a:r>
              <a:rPr lang="en-US" b="1" dirty="0" smtClean="0">
                <a:solidFill>
                  <a:schemeClr val="bg1"/>
                </a:solidFill>
              </a:rPr>
              <a:t>delegate</a:t>
            </a:r>
            <a:endParaRPr lang="en-US" b="1" dirty="0">
              <a:solidFill>
                <a:schemeClr val="bg1"/>
              </a:solidFill>
            </a:endParaRPr>
          </a:p>
          <a:p>
            <a:r>
              <a:rPr lang="en-US" dirty="0"/>
              <a:t>Rely on abstraction, </a:t>
            </a:r>
            <a:r>
              <a:rPr lang="en-US" b="1" dirty="0">
                <a:solidFill>
                  <a:schemeClr val="bg1"/>
                </a:solidFill>
              </a:rPr>
              <a:t>not implementation</a:t>
            </a:r>
          </a:p>
          <a:p>
            <a:pPr lvl="1"/>
            <a:r>
              <a:rPr lang="en-US" dirty="0"/>
              <a:t>Inheritance / Template Method Pattern</a:t>
            </a:r>
          </a:p>
          <a:p>
            <a:r>
              <a:rPr lang="en-US" dirty="0"/>
              <a:t>Strategy Pattern</a:t>
            </a:r>
          </a:p>
          <a:p>
            <a:pPr lvl="1"/>
            <a:r>
              <a:rPr lang="en-US" dirty="0"/>
              <a:t>Plug in model (</a:t>
            </a:r>
            <a:r>
              <a:rPr lang="en-US" dirty="0" smtClean="0"/>
              <a:t>insert a </a:t>
            </a:r>
            <a:r>
              <a:rPr lang="en-US" dirty="0"/>
              <a:t>new implementation of the interface)</a:t>
            </a:r>
          </a:p>
          <a:p>
            <a:pPr lvl="1"/>
            <a:endParaRPr lang="en-US" dirty="0"/>
          </a:p>
          <a:p>
            <a:endParaRPr lang="bg-BG"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OCP - Approaches</a:t>
            </a:r>
          </a:p>
        </p:txBody>
      </p:sp>
    </p:spTree>
    <p:extLst>
      <p:ext uri="{BB962C8B-B14F-4D97-AF65-F5344CB8AC3E}">
        <p14:creationId xmlns:p14="http://schemas.microsoft.com/office/powerpoint/2010/main" val="6281237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By experience – know the problem domain and if a </a:t>
            </a:r>
            <a:r>
              <a:rPr lang="en-US" b="1" dirty="0">
                <a:solidFill>
                  <a:schemeClr val="bg1"/>
                </a:solidFill>
              </a:rPr>
              <a:t>change</a:t>
            </a:r>
            <a:r>
              <a:rPr lang="en-US" dirty="0"/>
              <a:t> is </a:t>
            </a:r>
            <a:br>
              <a:rPr lang="en-US" dirty="0"/>
            </a:br>
            <a:r>
              <a:rPr lang="en-US" dirty="0"/>
              <a:t>very</a:t>
            </a:r>
            <a:r>
              <a:rPr lang="en-US" b="1" dirty="0">
                <a:solidFill>
                  <a:schemeClr val="bg1"/>
                </a:solidFill>
              </a:rPr>
              <a:t> likely </a:t>
            </a:r>
            <a:r>
              <a:rPr lang="en-US" dirty="0"/>
              <a:t>to </a:t>
            </a:r>
            <a:r>
              <a:rPr lang="en-US" b="1" dirty="0">
                <a:solidFill>
                  <a:schemeClr val="bg1"/>
                </a:solidFill>
              </a:rPr>
              <a:t>recur</a:t>
            </a:r>
          </a:p>
          <a:p>
            <a:r>
              <a:rPr lang="en-US" dirty="0"/>
              <a:t>New domain problem – implement the </a:t>
            </a:r>
            <a:r>
              <a:rPr lang="en-US" b="1" dirty="0">
                <a:solidFill>
                  <a:schemeClr val="bg1"/>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b="1" dirty="0">
                <a:solidFill>
                  <a:schemeClr val="bg1"/>
                </a:solidFill>
              </a:rPr>
              <a:t>modify</a:t>
            </a:r>
            <a:r>
              <a:rPr lang="en-US" dirty="0"/>
              <a:t>, </a:t>
            </a:r>
            <a:r>
              <a:rPr lang="en-US" dirty="0">
                <a:solidFill>
                  <a:schemeClr val="tx2">
                    <a:lumMod val="75000"/>
                  </a:schemeClr>
                </a:solidFill>
              </a:rPr>
              <a:t>second</a:t>
            </a:r>
            <a:r>
              <a:rPr lang="en-US" dirty="0"/>
              <a:t> time – </a:t>
            </a:r>
            <a:r>
              <a:rPr lang="en-US" b="1" dirty="0">
                <a:solidFill>
                  <a:schemeClr val="bg1"/>
                </a:solidFill>
              </a:rPr>
              <a:t>refactor</a:t>
            </a:r>
          </a:p>
          <a:p>
            <a:r>
              <a:rPr lang="en-US" dirty="0"/>
              <a:t>TANSTAAFL – There Ain’t No Such Thing As A Free Lunch</a:t>
            </a:r>
          </a:p>
          <a:p>
            <a:pPr lvl="1"/>
            <a:r>
              <a:rPr lang="en-US" dirty="0"/>
              <a:t>OCP adds</a:t>
            </a:r>
            <a:r>
              <a:rPr lang="en-US" dirty="0">
                <a:solidFill>
                  <a:schemeClr val="tx2">
                    <a:lumMod val="75000"/>
                  </a:schemeClr>
                </a:solidFill>
              </a:rPr>
              <a:t> </a:t>
            </a:r>
            <a:r>
              <a:rPr lang="en-US" b="1" dirty="0">
                <a:solidFill>
                  <a:schemeClr val="bg1"/>
                </a:solidFill>
              </a:rPr>
              <a:t>complexity</a:t>
            </a:r>
            <a:r>
              <a:rPr lang="en-US" dirty="0">
                <a:solidFill>
                  <a:schemeClr val="tx2">
                    <a:lumMod val="75000"/>
                  </a:schemeClr>
                </a:solidFill>
              </a:rPr>
              <a:t> </a:t>
            </a:r>
            <a:r>
              <a:rPr lang="en-US" dirty="0"/>
              <a:t>to design</a:t>
            </a:r>
          </a:p>
          <a:p>
            <a:pPr lvl="1"/>
            <a:r>
              <a:rPr lang="en-US" dirty="0"/>
              <a:t>No design can be </a:t>
            </a:r>
            <a:r>
              <a:rPr lang="en-US" b="1" dirty="0">
                <a:solidFill>
                  <a:schemeClr val="bg1"/>
                </a:solidFill>
              </a:rPr>
              <a:t>closed against all changes </a:t>
            </a:r>
            <a:r>
              <a:rPr lang="en-US" dirty="0"/>
              <a:t>- know which ones</a:t>
            </a:r>
            <a:br>
              <a:rPr lang="en-US" dirty="0"/>
            </a:br>
            <a:r>
              <a:rPr lang="en-US" dirty="0"/>
              <a:t>to guard</a:t>
            </a:r>
          </a:p>
          <a:p>
            <a:endParaRPr lang="bg-BG" dirty="0"/>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OCP - When to Apply</a:t>
            </a:r>
          </a:p>
        </p:txBody>
      </p:sp>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5444989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15</a:t>
            </a:fld>
            <a:endParaRPr lang="en-US" dirty="0"/>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4341864" y="1682477"/>
            <a:ext cx="3247326" cy="2356408"/>
          </a:xfrm>
          <a:prstGeom prst="roundRect">
            <a:avLst/>
          </a:prstGeom>
          <a:solidFill>
            <a:schemeClr val="tx1">
              <a:lumMod val="40000"/>
              <a:lumOff val="60000"/>
              <a:alpha val="14902"/>
            </a:scheme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AbstractClass</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templateMethod() </a:t>
            </a: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a:p>
            <a:pPr>
              <a:lnSpc>
                <a:spcPct val="95000"/>
              </a:lnSpc>
              <a:defRPr/>
            </a:pPr>
            <a:r>
              <a:rPr lang="en-US" sz="2400" b="1" noProof="1">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7800" y="4577024"/>
            <a:ext cx="4054256" cy="1595177"/>
          </a:xfrm>
          <a:prstGeom prst="roundRect">
            <a:avLst/>
          </a:prstGeom>
          <a:solidFill>
            <a:schemeClr val="tx1">
              <a:lumMod val="40000"/>
              <a:lumOff val="60000"/>
              <a:alpha val="14902"/>
            </a:scheme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ConcreteClassOne</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90452" y="411663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2090" y="411652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689946" y="4550707"/>
            <a:ext cx="4054256" cy="1595177"/>
          </a:xfrm>
          <a:prstGeom prst="roundRect">
            <a:avLst/>
          </a:prstGeom>
          <a:solidFill>
            <a:schemeClr val="tx1">
              <a:lumMod val="40000"/>
              <a:lumOff val="60000"/>
              <a:alpha val="14902"/>
            </a:scheme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ConcreteClassTwo</a:t>
            </a:r>
          </a:p>
          <a:p>
            <a:pP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0" name="AutoShape 6"/>
          <p:cNvSpPr>
            <a:spLocks noChangeArrowheads="1"/>
          </p:cNvSpPr>
          <p:nvPr/>
        </p:nvSpPr>
        <p:spPr bwMode="auto">
          <a:xfrm>
            <a:off x="1239646" y="2374643"/>
            <a:ext cx="2590800" cy="511931"/>
          </a:xfrm>
          <a:prstGeom prst="wedgeRoundRectCallout">
            <a:avLst>
              <a:gd name="adj1" fmla="val 65616"/>
              <a:gd name="adj2" fmla="val 2164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Varying behavior</a:t>
            </a:r>
            <a:endParaRPr lang="bg-BG" sz="2400" b="1" dirty="0">
              <a:solidFill>
                <a:schemeClr val="bg2"/>
              </a:solidFill>
            </a:endParaRPr>
          </a:p>
        </p:txBody>
      </p:sp>
      <p:sp>
        <p:nvSpPr>
          <p:cNvPr id="12" name="AutoShape 6"/>
          <p:cNvSpPr>
            <a:spLocks noChangeArrowheads="1"/>
          </p:cNvSpPr>
          <p:nvPr/>
        </p:nvSpPr>
        <p:spPr bwMode="auto">
          <a:xfrm>
            <a:off x="7927175" y="6252965"/>
            <a:ext cx="2317657" cy="543320"/>
          </a:xfrm>
          <a:prstGeom prst="wedgeRoundRectCallout">
            <a:avLst>
              <a:gd name="adj1" fmla="val -58352"/>
              <a:gd name="adj2" fmla="val -5704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Implementation </a:t>
            </a:r>
            <a:endParaRPr lang="bg-BG" sz="2400" b="1" dirty="0">
              <a:solidFill>
                <a:schemeClr val="bg2"/>
              </a:solidFill>
            </a:endParaRPr>
          </a:p>
        </p:txBody>
      </p:sp>
    </p:spTree>
    <p:extLst>
      <p:ext uri="{BB962C8B-B14F-4D97-AF65-F5344CB8AC3E}">
        <p14:creationId xmlns:p14="http://schemas.microsoft.com/office/powerpoint/2010/main" val="41505195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16</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1681578" y="1295400"/>
            <a:ext cx="8828843"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bg1"/>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CrossCompile()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endParaRPr lang="bg-BG" sz="2800" b="1" noProof="1">
              <a:latin typeface="Consolas" panose="020B0609020204030204" pitchFamily="49" charset="0"/>
            </a:endParaRPr>
          </a:p>
          <a:p>
            <a:r>
              <a:rPr lang="bg-BG" sz="2800" b="1" noProof="1">
                <a:latin typeface="Consolas" panose="020B0609020204030204" pitchFamily="49" charset="0"/>
              </a:rPr>
              <a:t>	</a:t>
            </a:r>
          </a:p>
          <a:p>
            <a:r>
              <a:rPr lang="bg-BG" sz="2800" b="1" noProof="1">
                <a:latin typeface="Consolas" panose="020B0609020204030204" pitchFamily="49" charset="0"/>
              </a:rPr>
              <a:t>  </a:t>
            </a:r>
            <a:r>
              <a:rPr lang="en-US" sz="2800" b="1" noProof="1">
                <a:latin typeface="Consolas" panose="020B0609020204030204" pitchFamily="49" charset="0"/>
              </a:rPr>
              <a:t>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
        <p:nvSpPr>
          <p:cNvPr id="6" name="AutoShape 6"/>
          <p:cNvSpPr>
            <a:spLocks noChangeArrowheads="1"/>
          </p:cNvSpPr>
          <p:nvPr/>
        </p:nvSpPr>
        <p:spPr bwMode="auto">
          <a:xfrm>
            <a:off x="7628394" y="2308194"/>
            <a:ext cx="2590800" cy="511621"/>
          </a:xfrm>
          <a:prstGeom prst="wedgeRoundRectCallout">
            <a:avLst>
              <a:gd name="adj1" fmla="val -60563"/>
              <a:gd name="adj2" fmla="val -2705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Template method</a:t>
            </a:r>
            <a:endParaRPr lang="bg-BG" sz="2400" b="1" dirty="0">
              <a:solidFill>
                <a:schemeClr val="bg2"/>
              </a:solidFill>
            </a:endParaRPr>
          </a:p>
        </p:txBody>
      </p:sp>
    </p:spTree>
    <p:extLst>
      <p:ext uri="{BB962C8B-B14F-4D97-AF65-F5344CB8AC3E}">
        <p14:creationId xmlns:p14="http://schemas.microsoft.com/office/powerpoint/2010/main" val="14161528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17</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2205901" y="1432242"/>
            <a:ext cx="7780197" cy="2308324"/>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r>
              <a:rPr lang="en-US" altLang="en-US" sz="2400" b="1" dirty="0">
                <a:latin typeface="Consolas" panose="020B0609020204030204" pitchFamily="49" charset="0"/>
              </a:rPr>
              <a:t>public class </a:t>
            </a:r>
            <a:r>
              <a:rPr lang="en-US" altLang="en-US" sz="2400" b="1" noProof="1">
                <a:solidFill>
                  <a:schemeClr val="bg1"/>
                </a:solidFill>
                <a:latin typeface="Consolas" panose="020B0609020204030204" pitchFamily="49" charset="0"/>
              </a:rPr>
              <a:t>IPhoneCompiler</a:t>
            </a:r>
            <a:r>
              <a:rPr lang="en-US" altLang="en-US" sz="2400" b="1" noProof="1">
                <a:latin typeface="Consolas" panose="020B0609020204030204" pitchFamily="49" charset="0"/>
              </a:rPr>
              <a:t> : </a:t>
            </a:r>
            <a:r>
              <a:rPr lang="en-US" altLang="en-US" sz="2400" b="1" noProof="1">
                <a:solidFill>
                  <a:schemeClr val="bg1"/>
                </a:solidFill>
                <a:latin typeface="Consolas" panose="020B0609020204030204" pitchFamily="49" charset="0"/>
              </a:rPr>
              <a:t>CrossCompiler</a:t>
            </a:r>
            <a:r>
              <a:rPr lang="en-US" altLang="en-US" sz="2400" b="1" noProof="1">
                <a:latin typeface="Consolas" panose="020B0609020204030204" pitchFamily="49" charset="0"/>
              </a:rPr>
              <a:t> </a:t>
            </a:r>
          </a:p>
          <a:p>
            <a:r>
              <a:rPr lang="en-US" altLang="en-US" sz="2400" b="1" noProof="1">
                <a:latin typeface="Consolas" panose="020B0609020204030204" pitchFamily="49" charset="0"/>
              </a:rPr>
              <a:t>{  </a:t>
            </a:r>
          </a:p>
          <a:p>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CollectSource() </a:t>
            </a:r>
            <a:br>
              <a:rPr lang="en-US" altLang="en-US" sz="2400" b="1" noProof="1">
                <a:latin typeface="Consolas" panose="020B0609020204030204" pitchFamily="49" charset="0"/>
              </a:rPr>
            </a:br>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CompileToTarget() </a:t>
            </a:r>
          </a:p>
          <a:p>
            <a:r>
              <a:rPr lang="en-US" altLang="en-US" sz="2400" b="1" noProof="1">
                <a:latin typeface="Consolas" panose="020B0609020204030204" pitchFamily="49" charset="0"/>
              </a:rPr>
              <a:t>  { </a:t>
            </a:r>
            <a:r>
              <a:rPr lang="en-US" altLang="en-US" sz="2400" b="1" i="1" noProof="1">
                <a:solidFill>
                  <a:schemeClr val="accent2"/>
                </a:solidFill>
                <a:latin typeface="Consolas" panose="020B0609020204030204" pitchFamily="49" charset="0"/>
              </a:rPr>
              <a:t>//iphone specific compilation</a:t>
            </a:r>
            <a:r>
              <a:rPr lang="en-US" altLang="en-US" sz="2400" b="1" i="1" noProof="1">
                <a:latin typeface="Consolas" panose="020B0609020204030204" pitchFamily="49" charset="0"/>
              </a:rPr>
              <a:t> </a:t>
            </a:r>
            <a:r>
              <a:rPr lang="en-US" altLang="en-US" sz="2400" b="1" noProof="1">
                <a:latin typeface="Consolas" panose="020B0609020204030204" pitchFamily="49" charset="0"/>
              </a:rPr>
              <a:t>}</a:t>
            </a:r>
          </a:p>
          <a:p>
            <a:r>
              <a:rPr lang="en-US" altLang="en-US" sz="2400" b="1" noProof="1">
                <a:latin typeface="Consolas" panose="020B0609020204030204" pitchFamily="49" charset="0"/>
              </a:rPr>
              <a:t>}</a:t>
            </a:r>
            <a:endParaRPr lang="en-US" sz="24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2205901" y="3898146"/>
            <a:ext cx="7780197" cy="2086725"/>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CrossCompiler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CollectSource()</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CompileToTarget() </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i="1" dirty="0">
                <a:solidFill>
                  <a:schemeClr val="accent2"/>
                </a:solidFill>
                <a:latin typeface="Consolas" panose="020B0609020204030204" pitchFamily="49" charset="0"/>
                <a:ea typeface="Times New Roman" panose="02020603050405020304" pitchFamily="18" charset="0"/>
                <a:cs typeface="Courier New" panose="02070309020205020404" pitchFamily="49" charset="0"/>
              </a:rPr>
              <a:t>//android specific compilation</a:t>
            </a:r>
            <a:r>
              <a:rPr lang="en-US" altLang="en-US" sz="2400" b="1" i="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r>
              <a:rPr lang="en-US" sz="2400" b="1" dirty="0">
                <a:latin typeface="Consolas" panose="020B0609020204030204" pitchFamily="49" charset="0"/>
              </a:rPr>
              <a:t> </a:t>
            </a:r>
          </a:p>
        </p:txBody>
      </p:sp>
    </p:spTree>
    <p:extLst>
      <p:ext uri="{BB962C8B-B14F-4D97-AF65-F5344CB8AC3E}">
        <p14:creationId xmlns:p14="http://schemas.microsoft.com/office/powerpoint/2010/main" val="103849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noProof="1" smtClean="0"/>
              <a:t>Liskov</a:t>
            </a:r>
            <a:r>
              <a:rPr lang="en-US" dirty="0" smtClean="0"/>
              <a:t> </a:t>
            </a:r>
            <a:r>
              <a:rPr lang="en-US" dirty="0"/>
              <a:t>Substitution</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31477" y="1023937"/>
            <a:ext cx="2929045" cy="3014663"/>
          </a:xfrm>
          <a:prstGeom prst="rect">
            <a:avLst/>
          </a:prstGeom>
        </p:spPr>
      </p:pic>
    </p:spTree>
    <p:extLst>
      <p:ext uri="{BB962C8B-B14F-4D97-AF65-F5344CB8AC3E}">
        <p14:creationId xmlns:p14="http://schemas.microsoft.com/office/powerpoint/2010/main" val="2943824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dirty="0"/>
              <a:t>Derived types must be completely </a:t>
            </a:r>
            <a:r>
              <a:rPr lang="en-GB" b="1" dirty="0">
                <a:solidFill>
                  <a:schemeClr val="bg1"/>
                </a:solidFill>
              </a:rPr>
              <a:t>substitutable</a:t>
            </a:r>
            <a:r>
              <a:rPr lang="en-GB" dirty="0"/>
              <a:t> for </a:t>
            </a:r>
            <a:br>
              <a:rPr lang="en-GB" dirty="0"/>
            </a:br>
            <a:r>
              <a:rPr lang="en-GB" dirty="0"/>
              <a:t>their base types</a:t>
            </a:r>
          </a:p>
          <a:p>
            <a:r>
              <a:rPr lang="en-US" dirty="0"/>
              <a:t>Derived classes</a:t>
            </a:r>
          </a:p>
          <a:p>
            <a:pPr lvl="1"/>
            <a:r>
              <a:rPr lang="en-US" dirty="0"/>
              <a:t>only </a:t>
            </a:r>
            <a:r>
              <a:rPr lang="en-US" b="1" dirty="0">
                <a:solidFill>
                  <a:schemeClr val="bg1"/>
                </a:solidFill>
              </a:rPr>
              <a:t>extend</a:t>
            </a:r>
            <a:r>
              <a:rPr lang="en-US" dirty="0"/>
              <a:t> functionalities of the base class</a:t>
            </a:r>
          </a:p>
          <a:p>
            <a:pPr lvl="1"/>
            <a:r>
              <a:rPr lang="en-US" dirty="0"/>
              <a:t>must </a:t>
            </a:r>
            <a:r>
              <a:rPr lang="en-US" b="1" dirty="0">
                <a:solidFill>
                  <a:schemeClr val="bg1"/>
                </a:solidFill>
              </a:rPr>
              <a:t>not</a:t>
            </a:r>
            <a:r>
              <a:rPr lang="en-US" dirty="0"/>
              <a:t> remove </a:t>
            </a:r>
            <a:r>
              <a:rPr lang="en-US" b="1" dirty="0">
                <a:solidFill>
                  <a:schemeClr val="bg1"/>
                </a:solidFill>
              </a:rPr>
              <a:t>base</a:t>
            </a:r>
            <a:r>
              <a:rPr lang="en-US" dirty="0"/>
              <a:t> class </a:t>
            </a:r>
            <a:r>
              <a:rPr lang="en-US" b="1" dirty="0">
                <a:solidFill>
                  <a:schemeClr val="bg1"/>
                </a:solidFill>
              </a:rPr>
              <a:t>behavior</a:t>
            </a:r>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lstStyle/>
          <a:p>
            <a:r>
              <a:rPr lang="en-US" dirty="0"/>
              <a:t>LSP - Substitutability</a:t>
            </a:r>
          </a:p>
        </p:txBody>
      </p:sp>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13"/>
          </p:nvPr>
        </p:nvSpPr>
        <p:spPr/>
        <p:txBody>
          <a:bodyPr/>
          <a:lstStyle/>
          <a:p>
            <a:fld id="{C014DD1E-5D91-48A3-AD6D-45FBA980D106}" type="slidenum">
              <a:rPr lang="en-US" smtClean="0"/>
              <a:pPr/>
              <a:t>19</a:t>
            </a:fld>
            <a:endParaRPr lang="en-US" dirty="0"/>
          </a:p>
        </p:txBody>
      </p:sp>
      <p:sp>
        <p:nvSpPr>
          <p:cNvPr id="9" name="Rectangle 8">
            <a:extLst>
              <a:ext uri="{FF2B5EF4-FFF2-40B4-BE49-F238E27FC236}">
                <a16:creationId xmlns:a16="http://schemas.microsoft.com/office/drawing/2014/main" id="{E3E46120-AD32-4586-B498-97E90E49A0A6}"/>
              </a:ext>
            </a:extLst>
          </p:cNvPr>
          <p:cNvSpPr>
            <a:spLocks noChangeArrowheads="1"/>
          </p:cNvSpPr>
          <p:nvPr/>
        </p:nvSpPr>
        <p:spPr bwMode="auto">
          <a:xfrm>
            <a:off x="2835557" y="4463045"/>
            <a:ext cx="6769099" cy="523220"/>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anose="020B0609020204030204" pitchFamily="49" charset="0"/>
              </a:rPr>
              <a:t>Student </a:t>
            </a:r>
            <a:r>
              <a:rPr lang="en-US" sz="2800" b="1" noProof="1">
                <a:solidFill>
                  <a:schemeClr val="bg1"/>
                </a:solidFill>
                <a:latin typeface="Consolas" panose="020B0609020204030204" pitchFamily="49" charset="0"/>
              </a:rPr>
              <a:t>IS-SUBSTITUTED-FOR</a:t>
            </a:r>
            <a:r>
              <a:rPr lang="en-US" sz="2800" b="1" noProof="1">
                <a:latin typeface="Consolas" panose="020B0609020204030204" pitchFamily="49" charset="0"/>
              </a:rPr>
              <a:t> Person</a:t>
            </a:r>
          </a:p>
        </p:txBody>
      </p:sp>
    </p:spTree>
    <p:extLst>
      <p:ext uri="{BB962C8B-B14F-4D97-AF65-F5344CB8AC3E}">
        <p14:creationId xmlns:p14="http://schemas.microsoft.com/office/powerpoint/2010/main" val="2068909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indent="-446088">
              <a:lnSpc>
                <a:spcPct val="100000"/>
              </a:lnSpc>
              <a:buFontTx/>
              <a:buAutoNum type="arabicPeriod"/>
            </a:pPr>
            <a:r>
              <a:rPr lang="en-US" sz="3600" dirty="0">
                <a:solidFill>
                  <a:schemeClr val="tx2">
                    <a:lumMod val="75000"/>
                  </a:schemeClr>
                </a:solidFill>
              </a:rPr>
              <a:t>S</a:t>
            </a:r>
            <a:r>
              <a:rPr lang="en-US" sz="3600" dirty="0"/>
              <a:t>ingle Responsibility</a:t>
            </a:r>
          </a:p>
          <a:p>
            <a:pPr marL="446088" indent="-446088">
              <a:lnSpc>
                <a:spcPct val="100000"/>
              </a:lnSpc>
              <a:buFontTx/>
              <a:buAutoNum type="arabicPeriod"/>
            </a:pPr>
            <a:r>
              <a:rPr lang="en-US" sz="3600" dirty="0">
                <a:solidFill>
                  <a:schemeClr val="tx2">
                    <a:lumMod val="75000"/>
                  </a:schemeClr>
                </a:solidFill>
              </a:rPr>
              <a:t>O</a:t>
            </a:r>
            <a:r>
              <a:rPr lang="en-US" sz="3600" dirty="0"/>
              <a:t>pen/Closed</a:t>
            </a:r>
          </a:p>
          <a:p>
            <a:pPr marL="446088" indent="-446088">
              <a:lnSpc>
                <a:spcPct val="100000"/>
              </a:lnSpc>
              <a:buFontTx/>
              <a:buAutoNum type="arabicPeriod"/>
            </a:pPr>
            <a:r>
              <a:rPr lang="en-US" sz="3600" dirty="0" err="1">
                <a:solidFill>
                  <a:schemeClr val="tx2">
                    <a:lumMod val="75000"/>
                  </a:schemeClr>
                </a:solidFill>
              </a:rPr>
              <a:t>L</a:t>
            </a:r>
            <a:r>
              <a:rPr lang="en-US" sz="3600" dirty="0" err="1"/>
              <a:t>iskov</a:t>
            </a:r>
            <a:r>
              <a:rPr lang="en-US" sz="3600" dirty="0"/>
              <a:t> Substitution</a:t>
            </a:r>
          </a:p>
          <a:p>
            <a:pPr marL="446088" indent="-446088">
              <a:lnSpc>
                <a:spcPct val="100000"/>
              </a:lnSpc>
              <a:buFontTx/>
              <a:buAutoNum type="arabicPeriod"/>
            </a:pPr>
            <a:r>
              <a:rPr lang="en-US" sz="3600" dirty="0">
                <a:solidFill>
                  <a:schemeClr val="tx2">
                    <a:lumMod val="75000"/>
                  </a:schemeClr>
                </a:solidFill>
              </a:rPr>
              <a:t>I</a:t>
            </a:r>
            <a:r>
              <a:rPr lang="en-US" sz="3600" dirty="0"/>
              <a:t>nterface Segregation</a:t>
            </a:r>
          </a:p>
          <a:p>
            <a:pPr marL="446088" indent="-446088">
              <a:lnSpc>
                <a:spcPct val="100000"/>
              </a:lnSpc>
              <a:buFontTx/>
              <a:buAutoNum type="arabicPeriod"/>
            </a:pPr>
            <a:r>
              <a:rPr lang="en-US" sz="3600" dirty="0"/>
              <a:t>Dependency Inversion</a:t>
            </a:r>
          </a:p>
          <a:p>
            <a:pPr marL="0" indent="0">
              <a:lnSpc>
                <a:spcPct val="100000"/>
              </a:lnSpc>
              <a:buNone/>
            </a:pPr>
            <a:endParaRPr lang="en-US" sz="3600" b="1" noProof="1">
              <a:solidFill>
                <a:schemeClr val="tx2">
                  <a:lumMod val="75000"/>
                </a:schemeClr>
              </a:solidFill>
              <a:latin typeface="Consolas" panose="020B0609020204030204" pitchFamily="49" charset="0"/>
              <a:cs typeface="Consolas" panose="020B0609020204030204" pitchFamily="49" charset="0"/>
            </a:endParaRPr>
          </a:p>
          <a:p>
            <a:endParaRPr lang="bg-BG" dirty="0"/>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526590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a:t>
            </a:r>
            <a:br>
              <a:rPr lang="en-US" dirty="0"/>
            </a:br>
            <a:r>
              <a:rPr lang="en-US" dirty="0"/>
              <a:t>"I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pPr marL="0" indent="0">
              <a:buNone/>
            </a:pPr>
            <a:endParaRPr lang="en-US" dirty="0"/>
          </a:p>
          <a:p>
            <a:endParaRPr lang="bg-BG"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17609">
            <a:off x="7303909" y="2054780"/>
            <a:ext cx="3991882" cy="1437078"/>
          </a:xfrm>
          <a:prstGeom prst="rect">
            <a:avLst/>
          </a:prstGeom>
        </p:spPr>
      </p:pic>
    </p:spTree>
    <p:extLst>
      <p:ext uri="{BB962C8B-B14F-4D97-AF65-F5344CB8AC3E}">
        <p14:creationId xmlns:p14="http://schemas.microsoft.com/office/powerpoint/2010/main" val="29069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Tell Don’t Ask</a:t>
            </a:r>
            <a:endParaRPr lang="bg-BG" dirty="0"/>
          </a:p>
          <a:p>
            <a:pPr lvl="1"/>
            <a:r>
              <a:rPr lang="en-GB" dirty="0"/>
              <a:t>I</a:t>
            </a:r>
            <a:r>
              <a:rPr lang="en-US" dirty="0"/>
              <a:t>f you need to check what is the object  - move </a:t>
            </a:r>
            <a:br>
              <a:rPr lang="en-US" dirty="0"/>
            </a:br>
            <a:r>
              <a:rPr lang="en-US" dirty="0"/>
              <a:t>the behavior </a:t>
            </a:r>
            <a:r>
              <a:rPr lang="en-US" b="1" dirty="0">
                <a:solidFill>
                  <a:schemeClr val="bg1"/>
                </a:solidFill>
              </a:rPr>
              <a:t>inside the object</a:t>
            </a:r>
          </a:p>
          <a:p>
            <a:r>
              <a:rPr lang="en-US" dirty="0"/>
              <a:t>New Base Class </a:t>
            </a:r>
            <a:r>
              <a:rPr lang="en-US" dirty="0" smtClean="0"/>
              <a:t>– if </a:t>
            </a:r>
            <a:r>
              <a:rPr lang="en-US" b="1" dirty="0" smtClean="0">
                <a:solidFill>
                  <a:schemeClr val="bg1"/>
                </a:solidFill>
              </a:rPr>
              <a:t>two </a:t>
            </a:r>
            <a:r>
              <a:rPr lang="en-US" b="1" dirty="0">
                <a:solidFill>
                  <a:schemeClr val="bg1"/>
                </a:solidFill>
              </a:rPr>
              <a:t>classes </a:t>
            </a:r>
            <a:r>
              <a:rPr lang="en-US" dirty="0"/>
              <a:t>share </a:t>
            </a:r>
            <a:r>
              <a:rPr lang="en-US" dirty="0" smtClean="0"/>
              <a:t>a common behavior, </a:t>
            </a:r>
            <a:r>
              <a:rPr lang="en-US" dirty="0"/>
              <a:t>but are </a:t>
            </a:r>
            <a:r>
              <a:rPr lang="en-US" dirty="0" smtClean="0"/>
              <a:t>not substitutable, create </a:t>
            </a:r>
            <a:r>
              <a:rPr lang="en-US" dirty="0"/>
              <a:t>a </a:t>
            </a:r>
            <a:r>
              <a:rPr lang="en-US" dirty="0" smtClean="0"/>
              <a:t>third, </a:t>
            </a:r>
            <a:r>
              <a:rPr lang="en-US" dirty="0"/>
              <a:t>from which </a:t>
            </a:r>
            <a:r>
              <a:rPr lang="en-US" b="1" dirty="0">
                <a:solidFill>
                  <a:schemeClr val="bg1"/>
                </a:solidFill>
              </a:rPr>
              <a:t>both derive </a:t>
            </a:r>
          </a:p>
          <a:p>
            <a:r>
              <a:rPr lang="en-US" dirty="0"/>
              <a:t>There </a:t>
            </a:r>
            <a:r>
              <a:rPr lang="en-US" b="1" dirty="0">
                <a:solidFill>
                  <a:schemeClr val="bg1"/>
                </a:solidFill>
              </a:rPr>
              <a:t>shouldn’t</a:t>
            </a:r>
            <a:r>
              <a:rPr lang="en-US" dirty="0"/>
              <a:t> be any </a:t>
            </a:r>
            <a:r>
              <a:rPr lang="en-US" b="1" dirty="0">
                <a:solidFill>
                  <a:schemeClr val="bg1"/>
                </a:solidFill>
              </a:rPr>
              <a:t>virtual methods </a:t>
            </a:r>
            <a:r>
              <a:rPr lang="en-US" dirty="0"/>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smtClean="0"/>
              <a:t>LSP </a:t>
            </a:r>
            <a:r>
              <a:rPr lang="en-US" dirty="0"/>
              <a:t>– Approaches</a:t>
            </a:r>
          </a:p>
        </p:txBody>
      </p:sp>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42799981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chemeClr val="tx2"/>
                </a:solidFill>
              </a:rPr>
              <a:t>Interface Segregation</a:t>
            </a:r>
            <a:endParaRPr lang="bg-BG" dirty="0"/>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72" y="914400"/>
            <a:ext cx="3611055" cy="3467100"/>
          </a:xfrm>
          <a:prstGeom prst="ellipse">
            <a:avLst/>
          </a:prstGeom>
          <a:ln>
            <a:noFill/>
          </a:ln>
          <a:effectLst>
            <a:softEdge rad="112500"/>
          </a:effectLst>
        </p:spPr>
      </p:pic>
    </p:spTree>
    <p:extLst>
      <p:ext uri="{BB962C8B-B14F-4D97-AF65-F5344CB8AC3E}">
        <p14:creationId xmlns:p14="http://schemas.microsoft.com/office/powerpoint/2010/main" val="850517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3600" dirty="0"/>
              <a:t>Segregate interfaces</a:t>
            </a:r>
          </a:p>
          <a:p>
            <a:pPr lvl="1"/>
            <a:r>
              <a:rPr lang="en-US" sz="3600" dirty="0"/>
              <a:t>Prefer </a:t>
            </a:r>
            <a:r>
              <a:rPr lang="en-US" sz="3600" b="1" dirty="0">
                <a:solidFill>
                  <a:schemeClr val="bg1"/>
                </a:solidFill>
              </a:rPr>
              <a:t>small</a:t>
            </a:r>
            <a:r>
              <a:rPr lang="en-US" sz="3600" dirty="0"/>
              <a:t>, </a:t>
            </a:r>
            <a:r>
              <a:rPr lang="en-US" sz="3600" b="1" dirty="0">
                <a:solidFill>
                  <a:schemeClr val="bg1"/>
                </a:solidFill>
              </a:rPr>
              <a:t>cohesive</a:t>
            </a:r>
            <a:r>
              <a:rPr lang="en-US" sz="3600" b="1" dirty="0">
                <a:solidFill>
                  <a:schemeClr val="tx2">
                    <a:lumMod val="75000"/>
                  </a:schemeClr>
                </a:solidFill>
              </a:rPr>
              <a:t> </a:t>
            </a:r>
            <a:r>
              <a:rPr lang="en-US" sz="3600" dirty="0"/>
              <a:t>(lean and focused) </a:t>
            </a:r>
            <a:br>
              <a:rPr lang="en-US" sz="3600" dirty="0"/>
            </a:br>
            <a:r>
              <a:rPr lang="en-US" sz="3600" dirty="0"/>
              <a:t>interfaces</a:t>
            </a:r>
          </a:p>
          <a:p>
            <a:pPr lvl="1"/>
            <a:r>
              <a:rPr lang="en-US" sz="3600" dirty="0"/>
              <a:t>Divide "</a:t>
            </a:r>
            <a:r>
              <a:rPr lang="en-US" sz="3600" b="1" dirty="0">
                <a:solidFill>
                  <a:schemeClr val="bg1"/>
                </a:solidFill>
              </a:rPr>
              <a:t>fat</a:t>
            </a:r>
            <a:r>
              <a:rPr lang="en-US" sz="3600" dirty="0"/>
              <a:t>" interfaces into "</a:t>
            </a:r>
            <a:r>
              <a:rPr lang="en-US" sz="3600" b="1" dirty="0">
                <a:solidFill>
                  <a:schemeClr val="bg1"/>
                </a:solidFill>
              </a:rPr>
              <a:t>role</a:t>
            </a:r>
            <a:r>
              <a:rPr lang="en-US" sz="3600" dirty="0"/>
              <a:t>" interfaces</a:t>
            </a:r>
          </a:p>
          <a:p>
            <a:endParaRPr lang="bg-BG" dirty="0"/>
          </a:p>
        </p:txBody>
      </p:sp>
      <p:sp>
        <p:nvSpPr>
          <p:cNvPr id="2" name="Title 1"/>
          <p:cNvSpPr>
            <a:spLocks noGrp="1"/>
          </p:cNvSpPr>
          <p:nvPr>
            <p:ph type="title"/>
          </p:nvPr>
        </p:nvSpPr>
        <p:spPr/>
        <p:txBody>
          <a:bodyPr/>
          <a:lstStyle/>
          <a:p>
            <a:r>
              <a:rPr lang="en-US" dirty="0"/>
              <a:t>What is Interface Segregation?</a:t>
            </a:r>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8" name="Rectangle 7"/>
          <p:cNvSpPr>
            <a:spLocks noChangeArrowheads="1"/>
          </p:cNvSpPr>
          <p:nvPr/>
        </p:nvSpPr>
        <p:spPr bwMode="auto">
          <a:xfrm>
            <a:off x="2204768" y="3983272"/>
            <a:ext cx="9651207" cy="1488100"/>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Clients</a:t>
            </a:r>
            <a:r>
              <a:rPr lang="en-GB" sz="2800" b="1" noProof="1">
                <a:solidFill>
                  <a:schemeClr val="tx2"/>
                </a:solidFill>
                <a:latin typeface="Consolas" pitchFamily="49" charset="0"/>
                <a:cs typeface="Consolas" pitchFamily="49" charset="0"/>
              </a:rPr>
              <a:t> should not be forced to depend </a:t>
            </a:r>
            <a:br>
              <a:rPr lang="en-GB" sz="2800" b="1" noProof="1">
                <a:solidFill>
                  <a:schemeClr val="tx2"/>
                </a:solidFill>
                <a:latin typeface="Consolas" pitchFamily="49" charset="0"/>
                <a:cs typeface="Consolas" pitchFamily="49" charset="0"/>
              </a:rPr>
            </a:br>
            <a:r>
              <a:rPr lang="en-GB" sz="2800" b="1" noProof="1">
                <a:solidFill>
                  <a:schemeClr val="tx2"/>
                </a:solidFill>
                <a:latin typeface="Consolas" pitchFamily="49" charset="0"/>
                <a:cs typeface="Consolas" pitchFamily="49" charset="0"/>
              </a:rPr>
              <a:t>on methods they do not use."</a:t>
            </a:r>
          </a:p>
          <a:p>
            <a:pPr eaLnBrk="0" hangingPunct="0">
              <a:lnSpc>
                <a:spcPct val="110000"/>
              </a:lnSpc>
              <a:buClr>
                <a:schemeClr val="accent5">
                  <a:lumMod val="40000"/>
                  <a:lumOff val="60000"/>
                </a:schemeClr>
              </a:buClr>
              <a:buSzPct val="70000"/>
            </a:pPr>
            <a:r>
              <a:rPr lang="bg-BG" sz="2800" b="1" noProof="1">
                <a:solidFill>
                  <a:schemeClr val="tx2"/>
                </a:solidFill>
                <a:latin typeface="Consolas" pitchFamily="49" charset="0"/>
                <a:cs typeface="Consolas" pitchFamily="49" charset="0"/>
              </a:rPr>
              <a:t>-</a:t>
            </a:r>
            <a:r>
              <a:rPr lang="en-GB" sz="2800" b="1" noProof="1">
                <a:solidFill>
                  <a:schemeClr val="tx2"/>
                </a:solidFill>
                <a:latin typeface="Consolas" pitchFamily="49" charset="0"/>
                <a:cs typeface="Consolas" pitchFamily="49" charset="0"/>
              </a:rPr>
              <a:t> Agile Principles, Patterns and Practices in</a:t>
            </a:r>
            <a:r>
              <a:rPr lang="bg-BG" sz="2800" b="1" noProof="1">
                <a:solidFill>
                  <a:schemeClr val="tx2"/>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C#</a:t>
            </a:r>
          </a:p>
        </p:txBody>
      </p:sp>
    </p:spTree>
    <p:extLst>
      <p:ext uri="{BB962C8B-B14F-4D97-AF65-F5344CB8AC3E}">
        <p14:creationId xmlns:p14="http://schemas.microsoft.com/office/powerpoint/2010/main" val="1344889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Classes whose interfaces are not cohesive have "fat" interfaces</a:t>
            </a:r>
          </a:p>
        </p:txBody>
      </p:sp>
      <p:sp>
        <p:nvSpPr>
          <p:cNvPr id="2" name="Title 1"/>
          <p:cNvSpPr>
            <a:spLocks noGrp="1"/>
          </p:cNvSpPr>
          <p:nvPr>
            <p:ph type="title"/>
          </p:nvPr>
        </p:nvSpPr>
        <p:spPr/>
        <p:txBody>
          <a:bodyPr/>
          <a:lstStyle/>
          <a:p>
            <a:r>
              <a:rPr lang="en-US"/>
              <a:t>Fat Interfaces</a:t>
            </a:r>
            <a:endParaRPr lang="en-US"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24</a:t>
            </a:fld>
            <a:endParaRPr lang="en-US" dirty="0"/>
          </a:p>
        </p:txBody>
      </p:sp>
      <p:sp>
        <p:nvSpPr>
          <p:cNvPr id="10" name="Rectangle 9"/>
          <p:cNvSpPr>
            <a:spLocks noChangeArrowheads="1"/>
          </p:cNvSpPr>
          <p:nvPr/>
        </p:nvSpPr>
        <p:spPr bwMode="auto">
          <a:xfrm>
            <a:off x="636130" y="1992923"/>
            <a:ext cx="8383583" cy="1962076"/>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interface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
        <p:nvSpPr>
          <p:cNvPr id="6" name="Rectangle 5"/>
          <p:cNvSpPr>
            <a:spLocks noChangeArrowheads="1"/>
          </p:cNvSpPr>
          <p:nvPr/>
        </p:nvSpPr>
        <p:spPr bwMode="auto">
          <a:xfrm>
            <a:off x="636130" y="4147424"/>
            <a:ext cx="8383583" cy="2336024"/>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class </a:t>
            </a:r>
            <a:r>
              <a:rPr lang="en-GB" sz="2700" b="1" noProof="1">
                <a:solidFill>
                  <a:schemeClr val="bg1"/>
                </a:solidFill>
                <a:latin typeface="Consolas" pitchFamily="49" charset="0"/>
                <a:cs typeface="Consolas" pitchFamily="49" charset="0"/>
              </a:rPr>
              <a:t>Robot</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 { …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 </a:t>
            </a:r>
          </a:p>
          <a:p>
            <a:pPr eaLnBrk="0" hangingPunct="0">
              <a:lnSpc>
                <a:spcPct val="90000"/>
              </a:lnSpc>
              <a:buClr>
                <a:schemeClr val="accent5">
                  <a:lumMod val="40000"/>
                  <a:lumOff val="60000"/>
                </a:schemeClr>
              </a:buClr>
              <a:buSzPct val="70000"/>
            </a:pP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throw</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new NotImplementedException()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Tree>
    <p:extLst>
      <p:ext uri="{BB962C8B-B14F-4D97-AF65-F5344CB8AC3E}">
        <p14:creationId xmlns:p14="http://schemas.microsoft.com/office/powerpoint/2010/main" val="897559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Not</a:t>
            </a:r>
            <a:r>
              <a:rPr lang="en-US" b="1" dirty="0">
                <a:solidFill>
                  <a:schemeClr val="tx2">
                    <a:lumMod val="75000"/>
                  </a:schemeClr>
                </a:solidFill>
              </a:rPr>
              <a:t> </a:t>
            </a:r>
            <a:r>
              <a:rPr lang="en-US" b="1" dirty="0">
                <a:solidFill>
                  <a:schemeClr val="bg1"/>
                </a:solidFill>
              </a:rPr>
              <a:t>implemented</a:t>
            </a:r>
            <a:r>
              <a:rPr lang="en-US" b="1" dirty="0">
                <a:solidFill>
                  <a:schemeClr val="tx2">
                    <a:lumMod val="75000"/>
                  </a:schemeClr>
                </a:solidFill>
              </a:rPr>
              <a:t> </a:t>
            </a:r>
            <a:r>
              <a:rPr lang="en-US" dirty="0"/>
              <a:t>methods</a:t>
            </a:r>
          </a:p>
          <a:p>
            <a:r>
              <a:rPr lang="en-US" dirty="0" smtClean="0"/>
              <a:t>A Client </a:t>
            </a:r>
            <a:r>
              <a:rPr lang="en-US" dirty="0"/>
              <a:t>references a </a:t>
            </a:r>
            <a:r>
              <a:rPr lang="en-US" dirty="0" smtClean="0"/>
              <a:t>class, </a:t>
            </a:r>
            <a:r>
              <a:rPr lang="en-US" dirty="0"/>
              <a:t>but only </a:t>
            </a:r>
            <a:r>
              <a:rPr lang="en-US" dirty="0" smtClean="0"/>
              <a:t>uses a </a:t>
            </a:r>
            <a:r>
              <a:rPr lang="en-US" b="1" dirty="0">
                <a:solidFill>
                  <a:schemeClr val="bg1"/>
                </a:solidFill>
              </a:rPr>
              <a:t>small</a:t>
            </a:r>
            <a:r>
              <a:rPr lang="en-US" b="1" dirty="0">
                <a:solidFill>
                  <a:schemeClr val="tx2">
                    <a:lumMod val="75000"/>
                  </a:schemeClr>
                </a:solidFill>
              </a:rPr>
              <a:t> </a:t>
            </a:r>
            <a:r>
              <a:rPr lang="en-US" b="1" dirty="0">
                <a:solidFill>
                  <a:schemeClr val="bg1"/>
                </a:solidFill>
              </a:rPr>
              <a:t>portion</a:t>
            </a:r>
            <a:r>
              <a:rPr lang="en-US" b="1" dirty="0">
                <a:solidFill>
                  <a:schemeClr val="tx2">
                    <a:lumMod val="75000"/>
                  </a:schemeClr>
                </a:solidFill>
              </a:rPr>
              <a:t> </a:t>
            </a:r>
            <a:r>
              <a:rPr lang="en-US" dirty="0"/>
              <a:t>of it</a:t>
            </a:r>
          </a:p>
          <a:p>
            <a:endParaRPr lang="en-US" dirty="0"/>
          </a:p>
          <a:p>
            <a:endParaRPr lang="en-US" dirty="0"/>
          </a:p>
          <a:p>
            <a:pPr lvl="1"/>
            <a:endParaRPr lang="en-US" dirty="0"/>
          </a:p>
          <a:p>
            <a:endParaRPr lang="bg-BG"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a:t>Design Smells - Violations</a:t>
            </a:r>
            <a:endParaRPr lang="en-US" dirty="0"/>
          </a:p>
        </p:txBody>
      </p:sp>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25</a:t>
            </a:fld>
            <a:endParaRPr lang="en-US" dirty="0"/>
          </a:p>
        </p:txBody>
      </p:sp>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752190" y="2629091"/>
            <a:ext cx="7578621" cy="2062103"/>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r>
              <a:rPr lang="bg-BG" sz="3200" b="1" dirty="0">
                <a:latin typeface="Consolas" panose="020B0609020204030204" pitchFamily="49" charset="0"/>
              </a:rPr>
              <a:t>"</a:t>
            </a:r>
            <a:r>
              <a:rPr lang="en-US" sz="3200" b="1" dirty="0">
                <a:latin typeface="Consolas" panose="020B0609020204030204" pitchFamily="49" charset="0"/>
              </a:rPr>
              <a:t>Abstraction is </a:t>
            </a:r>
            <a:r>
              <a:rPr lang="en-US" sz="3200" b="1" dirty="0">
                <a:solidFill>
                  <a:schemeClr val="bg1"/>
                </a:solidFill>
                <a:latin typeface="Consolas" panose="020B0609020204030204" pitchFamily="49" charset="0"/>
              </a:rPr>
              <a:t>elimination</a:t>
            </a:r>
            <a:r>
              <a:rPr lang="en-US" sz="3200" b="1" dirty="0">
                <a:latin typeface="Consolas" panose="020B0609020204030204" pitchFamily="49" charset="0"/>
              </a:rPr>
              <a:t> </a:t>
            </a:r>
          </a:p>
          <a:p>
            <a:r>
              <a:rPr lang="en-US" sz="3200" b="1" dirty="0">
                <a:latin typeface="Consolas" panose="020B0609020204030204" pitchFamily="49" charset="0"/>
              </a:rPr>
              <a:t>of the </a:t>
            </a:r>
            <a:r>
              <a:rPr lang="en-US" sz="3200" b="1" dirty="0">
                <a:solidFill>
                  <a:schemeClr val="bg1"/>
                </a:solidFill>
                <a:latin typeface="Consolas" panose="020B0609020204030204" pitchFamily="49" charset="0"/>
              </a:rPr>
              <a:t>irrelevant</a:t>
            </a:r>
            <a:r>
              <a:rPr lang="en-US" sz="3200" b="1" dirty="0">
                <a:latin typeface="Consolas" panose="020B0609020204030204" pitchFamily="49" charset="0"/>
              </a:rPr>
              <a:t> and </a:t>
            </a:r>
          </a:p>
          <a:p>
            <a:r>
              <a:rPr lang="en-US" sz="3200" b="1" dirty="0">
                <a:solidFill>
                  <a:schemeClr val="bg1"/>
                </a:solidFill>
                <a:latin typeface="Consolas" panose="020B0609020204030204" pitchFamily="49" charset="0"/>
              </a:rPr>
              <a:t>amplification</a:t>
            </a:r>
            <a:r>
              <a:rPr lang="en-US" sz="3200" b="1" dirty="0">
                <a:latin typeface="Consolas" panose="020B0609020204030204" pitchFamily="49" charset="0"/>
              </a:rPr>
              <a:t> of the </a:t>
            </a:r>
            <a:r>
              <a:rPr lang="en-US" sz="3200" b="1" dirty="0">
                <a:solidFill>
                  <a:schemeClr val="bg1"/>
                </a:solidFill>
                <a:latin typeface="Consolas" panose="020B0609020204030204" pitchFamily="49" charset="0"/>
              </a:rPr>
              <a:t>essential</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45142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What does the client </a:t>
            </a:r>
            <a:r>
              <a:rPr lang="en-US" b="1" dirty="0">
                <a:solidFill>
                  <a:schemeClr val="bg1"/>
                </a:solidFill>
              </a:rPr>
              <a:t>see</a:t>
            </a:r>
            <a:r>
              <a:rPr lang="en-US" dirty="0"/>
              <a:t> and </a:t>
            </a:r>
            <a:r>
              <a:rPr lang="en-US" b="1" dirty="0">
                <a:solidFill>
                  <a:schemeClr val="bg1"/>
                </a:solidFill>
              </a:rPr>
              <a:t>use</a:t>
            </a:r>
            <a:r>
              <a:rPr lang="en-US" dirty="0"/>
              <a:t>?</a:t>
            </a:r>
          </a:p>
          <a:p>
            <a:r>
              <a:rPr lang="en-US" dirty="0"/>
              <a:t>The "</a:t>
            </a:r>
            <a:r>
              <a:rPr lang="en-US" b="1" dirty="0">
                <a:solidFill>
                  <a:schemeClr val="bg1"/>
                </a:solidFill>
              </a:rPr>
              <a:t>fat</a:t>
            </a:r>
            <a:r>
              <a:rPr lang="en-US" dirty="0"/>
              <a:t>" interfaces implement a </a:t>
            </a:r>
            <a:r>
              <a:rPr lang="en-US" b="1" dirty="0">
                <a:solidFill>
                  <a:schemeClr val="bg1"/>
                </a:solidFill>
              </a:rPr>
              <a:t>number</a:t>
            </a:r>
            <a:r>
              <a:rPr lang="en-US" b="1" dirty="0">
                <a:solidFill>
                  <a:schemeClr val="tx2">
                    <a:lumMod val="75000"/>
                  </a:schemeClr>
                </a:solidFill>
              </a:rPr>
              <a:t> </a:t>
            </a:r>
            <a:r>
              <a:rPr lang="en-US" b="1" dirty="0">
                <a:solidFill>
                  <a:schemeClr val="bg1"/>
                </a:solidFill>
              </a:rPr>
              <a:t>of</a:t>
            </a:r>
            <a:r>
              <a:rPr lang="en-US" b="1" dirty="0">
                <a:solidFill>
                  <a:schemeClr val="tx2">
                    <a:lumMod val="75000"/>
                  </a:schemeClr>
                </a:solidFill>
              </a:rPr>
              <a:t> </a:t>
            </a:r>
            <a:r>
              <a:rPr lang="en-US" b="1" dirty="0">
                <a:solidFill>
                  <a:schemeClr val="bg1"/>
                </a:solidFill>
              </a:rPr>
              <a:t>small</a:t>
            </a:r>
            <a:r>
              <a:rPr lang="en-US" b="1" dirty="0">
                <a:solidFill>
                  <a:schemeClr val="tx2">
                    <a:lumMod val="75000"/>
                  </a:schemeClr>
                </a:solidFill>
              </a:rPr>
              <a:t> </a:t>
            </a:r>
            <a:r>
              <a:rPr lang="en-US" dirty="0"/>
              <a:t>interfaces </a:t>
            </a:r>
            <a:br>
              <a:rPr lang="en-US" dirty="0"/>
            </a:br>
            <a:r>
              <a:rPr lang="en-US" dirty="0"/>
              <a:t>with just what you need</a:t>
            </a:r>
          </a:p>
          <a:p>
            <a:r>
              <a:rPr lang="en-US" dirty="0"/>
              <a:t>All</a:t>
            </a:r>
            <a:r>
              <a:rPr lang="en-US" dirty="0">
                <a:solidFill>
                  <a:schemeClr val="tx2">
                    <a:lumMod val="75000"/>
                  </a:schemeClr>
                </a:solidFill>
              </a:rPr>
              <a:t> </a:t>
            </a:r>
            <a:r>
              <a:rPr lang="en-US" b="1" dirty="0">
                <a:solidFill>
                  <a:schemeClr val="bg1"/>
                </a:solidFill>
              </a:rPr>
              <a:t>public</a:t>
            </a:r>
            <a:r>
              <a:rPr lang="en-US" b="1" dirty="0">
                <a:solidFill>
                  <a:schemeClr val="tx2">
                    <a:lumMod val="75000"/>
                  </a:schemeClr>
                </a:solidFill>
              </a:rPr>
              <a:t> </a:t>
            </a:r>
            <a:r>
              <a:rPr lang="en-US" b="1" dirty="0">
                <a:solidFill>
                  <a:schemeClr val="bg1"/>
                </a:solidFill>
              </a:rPr>
              <a:t>members</a:t>
            </a:r>
            <a:r>
              <a:rPr lang="en-US" b="1" dirty="0">
                <a:solidFill>
                  <a:schemeClr val="tx2">
                    <a:lumMod val="75000"/>
                  </a:schemeClr>
                </a:solidFill>
              </a:rPr>
              <a:t> </a:t>
            </a:r>
            <a:r>
              <a:rPr lang="en-US" dirty="0"/>
              <a:t>of a class divided in </a:t>
            </a:r>
            <a:r>
              <a:rPr lang="en-US" b="1" dirty="0">
                <a:solidFill>
                  <a:schemeClr val="bg1"/>
                </a:solidFill>
              </a:rPr>
              <a:t>separate</a:t>
            </a:r>
            <a:r>
              <a:rPr lang="en-US" b="1" dirty="0">
                <a:solidFill>
                  <a:schemeClr val="tx2">
                    <a:lumMod val="75000"/>
                  </a:schemeClr>
                </a:solidFill>
              </a:rPr>
              <a:t> </a:t>
            </a:r>
            <a:r>
              <a:rPr lang="en-US" b="1" dirty="0">
                <a:solidFill>
                  <a:schemeClr val="bg1"/>
                </a:solidFill>
              </a:rPr>
              <a:t>classes</a:t>
            </a:r>
            <a:r>
              <a:rPr lang="en-US" b="1" dirty="0">
                <a:solidFill>
                  <a:schemeClr val="tx2">
                    <a:lumMod val="75000"/>
                  </a:schemeClr>
                </a:solidFill>
              </a:rPr>
              <a:t> </a:t>
            </a:r>
            <a:br>
              <a:rPr lang="en-US" b="1" dirty="0">
                <a:solidFill>
                  <a:schemeClr val="tx2">
                    <a:lumMod val="75000"/>
                  </a:schemeClr>
                </a:solidFill>
              </a:rPr>
            </a:br>
            <a:r>
              <a:rPr lang="en-US" dirty="0"/>
              <a:t>– </a:t>
            </a:r>
            <a:r>
              <a:rPr lang="en-US" dirty="0" smtClean="0"/>
              <a:t>again, </a:t>
            </a:r>
            <a:r>
              <a:rPr lang="en-US" dirty="0"/>
              <a:t>could be thought of as an interface</a:t>
            </a:r>
          </a:p>
          <a:p>
            <a:r>
              <a:rPr lang="en-US" dirty="0"/>
              <a:t>Let the </a:t>
            </a:r>
            <a:r>
              <a:rPr lang="en-US" b="1" dirty="0">
                <a:solidFill>
                  <a:schemeClr val="bg1"/>
                </a:solidFill>
              </a:rPr>
              <a:t>client</a:t>
            </a:r>
            <a:r>
              <a:rPr lang="en-US" b="1" dirty="0">
                <a:solidFill>
                  <a:schemeClr val="tx2">
                    <a:lumMod val="75000"/>
                  </a:schemeClr>
                </a:solidFill>
              </a:rPr>
              <a:t> </a:t>
            </a:r>
            <a:r>
              <a:rPr lang="en-US" b="1" dirty="0">
                <a:solidFill>
                  <a:schemeClr val="bg1"/>
                </a:solidFill>
              </a:rPr>
              <a:t>define</a:t>
            </a:r>
            <a:r>
              <a:rPr lang="en-US" b="1" dirty="0">
                <a:solidFill>
                  <a:schemeClr val="tx2">
                    <a:lumMod val="75000"/>
                  </a:schemeClr>
                </a:solidFill>
              </a:rPr>
              <a:t> </a:t>
            </a:r>
            <a:r>
              <a:rPr lang="en-US" b="1" dirty="0">
                <a:solidFill>
                  <a:schemeClr val="bg1"/>
                </a:solidFill>
              </a:rPr>
              <a:t>interfaces</a:t>
            </a:r>
            <a:r>
              <a:rPr lang="en-US" dirty="0"/>
              <a:t> –</a:t>
            </a:r>
            <a:r>
              <a:rPr lang="en-US" b="1" dirty="0">
                <a:solidFill>
                  <a:schemeClr val="tx2">
                    <a:lumMod val="75000"/>
                  </a:schemeClr>
                </a:solidFill>
              </a:rPr>
              <a:t> </a:t>
            </a:r>
            <a:r>
              <a:rPr lang="en-US" b="1" dirty="0"/>
              <a:t>"</a:t>
            </a:r>
            <a:r>
              <a:rPr lang="en-US" b="1" dirty="0">
                <a:solidFill>
                  <a:schemeClr val="bg1"/>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421255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Small and Cohesive "</a:t>
            </a:r>
            <a:r>
              <a:rPr lang="en-GB" b="1" dirty="0">
                <a:solidFill>
                  <a:schemeClr val="bg1"/>
                </a:solidFill>
              </a:rPr>
              <a:t>Role</a:t>
            </a:r>
            <a:r>
              <a:rPr lang="en-GB" dirty="0"/>
              <a:t>" Interfaces</a:t>
            </a:r>
          </a:p>
        </p:txBody>
      </p:sp>
      <p:sp>
        <p:nvSpPr>
          <p:cNvPr id="2" name="Title 1"/>
          <p:cNvSpPr>
            <a:spLocks noGrp="1"/>
          </p:cNvSpPr>
          <p:nvPr>
            <p:ph type="title"/>
          </p:nvPr>
        </p:nvSpPr>
        <p:spPr/>
        <p:txBody>
          <a:bodyPr>
            <a:normAutofit/>
          </a:bodyPr>
          <a:lstStyle/>
          <a:p>
            <a:r>
              <a:rPr lang="en-US" dirty="0"/>
              <a:t>Cohesive Interfaces</a:t>
            </a:r>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27</a:t>
            </a:fld>
            <a:endParaRPr lang="en-US" dirty="0"/>
          </a:p>
        </p:txBody>
      </p:sp>
      <p:sp>
        <p:nvSpPr>
          <p:cNvPr id="10" name="Rectangle 9"/>
          <p:cNvSpPr>
            <a:spLocks noChangeArrowheads="1"/>
          </p:cNvSpPr>
          <p:nvPr/>
        </p:nvSpPr>
        <p:spPr bwMode="auto">
          <a:xfrm>
            <a:off x="782682" y="1853420"/>
            <a:ext cx="6932863" cy="4524315"/>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rPr>
              <a:t>I</a:t>
            </a:r>
            <a:r>
              <a:rPr lang="en-GB" sz="2400" b="1" noProof="1">
                <a:solidFill>
                  <a:schemeClr val="bg1"/>
                </a:solidFill>
                <a:latin typeface="Consolas" pitchFamily="49" charset="0"/>
                <a:cs typeface="Consolas" pitchFamily="49" charset="0"/>
              </a:rPr>
              <a:t>Sleeper</a:t>
            </a:r>
            <a:endParaRPr lang="en-GB" sz="2400" b="1" noProof="1">
              <a:solidFill>
                <a:schemeClr val="tx2"/>
              </a:solidFill>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Sleep();</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class </a:t>
            </a:r>
            <a:r>
              <a:rPr lang="en-GB" sz="2400" b="1" noProof="1">
                <a:solidFill>
                  <a:schemeClr val="bg1"/>
                </a:solidFill>
                <a:latin typeface="Consolas" pitchFamily="49" charset="0"/>
                <a:cs typeface="Consolas" pitchFamily="49" charset="0"/>
              </a:rPr>
              <a:t>Robot</a:t>
            </a:r>
            <a:r>
              <a:rPr lang="en-GB" sz="2400" b="1" noProof="1">
                <a:solidFill>
                  <a:schemeClr val="tx2">
                    <a:lumMod val="75000"/>
                  </a:schemeClr>
                </a:solidFill>
                <a:latin typeface="Consolas" pitchFamily="49" charset="0"/>
                <a:cs typeface="Consolas" pitchFamily="49" charset="0"/>
              </a:rPr>
              <a:t> </a:t>
            </a:r>
            <a:r>
              <a:rPr lang="en-GB" sz="2400" b="1" noProof="1">
                <a:latin typeface="Consolas" pitchFamily="49" charset="0"/>
                <a:cs typeface="Consolas" pitchFamily="49" charset="0"/>
              </a:rPr>
              <a:t>:</a:t>
            </a:r>
            <a:r>
              <a:rPr lang="en-GB" sz="2400" b="1" noProof="1">
                <a:solidFill>
                  <a:schemeClr val="tx2">
                    <a:lumMod val="75000"/>
                  </a:schemeClr>
                </a:solidFill>
                <a:latin typeface="Consolas" pitchFamily="49" charset="0"/>
                <a:cs typeface="Consolas" pitchFamily="49" charset="0"/>
              </a:rPr>
              <a:t>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 { </a:t>
            </a:r>
            <a:r>
              <a:rPr lang="en-GB" sz="2400" b="1" i="1" noProof="1">
                <a:solidFill>
                  <a:schemeClr val="accent2"/>
                </a:solidFill>
                <a:latin typeface="Consolas" pitchFamily="49" charset="0"/>
                <a:cs typeface="Consolas" pitchFamily="49" charset="0"/>
              </a:rPr>
              <a:t>// Do some work…</a:t>
            </a:r>
            <a:r>
              <a:rPr lang="en-GB" sz="2400" b="1" i="1" noProof="1">
                <a:latin typeface="Consolas" pitchFamily="49" charset="0"/>
                <a:cs typeface="Consolas" pitchFamily="49" charset="0"/>
              </a:rPr>
              <a:t> </a:t>
            </a: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Tree>
    <p:extLst>
      <p:ext uri="{BB962C8B-B14F-4D97-AF65-F5344CB8AC3E}">
        <p14:creationId xmlns:p14="http://schemas.microsoft.com/office/powerpoint/2010/main" val="20568189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00" dirty="0"/>
              <a:t>Problem that the </a:t>
            </a:r>
            <a:r>
              <a:rPr lang="en-US" sz="3600" b="1" dirty="0">
                <a:solidFill>
                  <a:schemeClr val="bg1"/>
                </a:solidFill>
              </a:rPr>
              <a:t>Adapter</a:t>
            </a:r>
            <a:r>
              <a:rPr lang="en-US" sz="3600" b="1" dirty="0">
                <a:solidFill>
                  <a:schemeClr val="tx2">
                    <a:lumMod val="75000"/>
                  </a:schemeClr>
                </a:solidFill>
              </a:rPr>
              <a:t> </a:t>
            </a:r>
            <a:r>
              <a:rPr lang="en-US" sz="3600" b="1" dirty="0">
                <a:solidFill>
                  <a:schemeClr val="bg1"/>
                </a:solidFill>
              </a:rPr>
              <a:t>pattern</a:t>
            </a:r>
            <a:r>
              <a:rPr lang="en-US" sz="3600" b="1" dirty="0"/>
              <a:t> </a:t>
            </a:r>
            <a:r>
              <a:rPr lang="en-US" sz="3600" dirty="0"/>
              <a:t>solves</a:t>
            </a:r>
          </a:p>
          <a:p>
            <a:pPr lvl="1">
              <a:buClr>
                <a:schemeClr val="tx1"/>
              </a:buClr>
            </a:pPr>
            <a:r>
              <a:rPr lang="en-US" sz="3600" b="1" dirty="0">
                <a:solidFill>
                  <a:schemeClr val="bg1"/>
                </a:solidFill>
              </a:rPr>
              <a:t>Reusing</a:t>
            </a:r>
            <a:r>
              <a:rPr lang="en-US" sz="3600" dirty="0"/>
              <a:t> classes that do not have  an </a:t>
            </a:r>
            <a:r>
              <a:rPr lang="en-US" sz="3600" b="1" dirty="0">
                <a:solidFill>
                  <a:schemeClr val="bg1"/>
                </a:solidFill>
              </a:rPr>
              <a:t>interface</a:t>
            </a:r>
            <a:r>
              <a:rPr lang="en-US" sz="3600" dirty="0"/>
              <a:t> that  </a:t>
            </a:r>
            <a:br>
              <a:rPr lang="en-US" sz="3600" dirty="0"/>
            </a:br>
            <a:r>
              <a:rPr lang="en-US" sz="3600" dirty="0"/>
              <a:t>a client requires</a:t>
            </a:r>
          </a:p>
          <a:p>
            <a:pPr lvl="1"/>
            <a:r>
              <a:rPr lang="en-US" sz="3600" dirty="0"/>
              <a:t>Making classes with </a:t>
            </a:r>
            <a:r>
              <a:rPr lang="en-US" sz="3600" b="1" dirty="0">
                <a:solidFill>
                  <a:schemeClr val="bg1"/>
                </a:solidFill>
              </a:rPr>
              <a:t>incompatible</a:t>
            </a:r>
            <a:r>
              <a:rPr lang="en-US" sz="3600" dirty="0"/>
              <a:t> interfaces work </a:t>
            </a:r>
            <a:br>
              <a:rPr lang="en-US" sz="3600" dirty="0"/>
            </a:br>
            <a:r>
              <a:rPr lang="en-US" sz="3600" dirty="0"/>
              <a:t>together</a:t>
            </a:r>
          </a:p>
          <a:p>
            <a:pPr lvl="1"/>
            <a:r>
              <a:rPr lang="en-US" sz="3600" dirty="0"/>
              <a:t>Providing </a:t>
            </a:r>
            <a:r>
              <a:rPr lang="en-US" sz="3600" b="1" dirty="0">
                <a:solidFill>
                  <a:schemeClr val="bg1"/>
                </a:solidFill>
              </a:rPr>
              <a:t>an</a:t>
            </a:r>
            <a:r>
              <a:rPr lang="en-US" sz="3600" dirty="0"/>
              <a:t> </a:t>
            </a:r>
            <a:r>
              <a:rPr lang="en-US" sz="3600" b="1" dirty="0">
                <a:solidFill>
                  <a:schemeClr val="bg1"/>
                </a:solidFill>
              </a:rPr>
              <a:t>alternative</a:t>
            </a:r>
            <a:r>
              <a:rPr lang="en-US" sz="3600" dirty="0"/>
              <a:t> interface for a class</a:t>
            </a:r>
          </a:p>
          <a:p>
            <a:pPr marL="377887" lvl="1" indent="0">
              <a:buNone/>
            </a:pPr>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a:t>Adapter Pattern</a:t>
            </a:r>
            <a:endParaRPr lang="en-US" dirty="0"/>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28</a:t>
            </a:fld>
            <a:endParaRPr lang="en-US" dirty="0"/>
          </a:p>
        </p:txBody>
      </p:sp>
    </p:spTree>
    <p:extLst>
      <p:ext uri="{BB962C8B-B14F-4D97-AF65-F5344CB8AC3E}">
        <p14:creationId xmlns:p14="http://schemas.microsoft.com/office/powerpoint/2010/main" val="316961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741139" y="2508928"/>
            <a:ext cx="10716622" cy="3194721"/>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class Adaptee</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public void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    Console.Write</a:t>
            </a:r>
          </a:p>
          <a:p>
            <a:pPr>
              <a:lnSpc>
                <a:spcPct val="90000"/>
              </a:lnSpc>
            </a:pPr>
            <a:r>
              <a:rPr lang="en-US" sz="2800" b="1" dirty="0">
                <a:latin typeface="Consolas" pitchFamily="49" charset="0"/>
                <a:cs typeface="Consolas" pitchFamily="49" charset="0"/>
              </a:rPr>
              <a:t>	("Called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a:t>
            </a:r>
          </a:p>
        </p:txBody>
      </p:sp>
      <p:sp>
        <p:nvSpPr>
          <p:cNvPr id="6" name="Text Placeholder 5"/>
          <p:cNvSpPr>
            <a:spLocks noGrp="1"/>
          </p:cNvSpPr>
          <p:nvPr>
            <p:ph type="body" sz="quarter" idx="10"/>
          </p:nvPr>
        </p:nvSpPr>
        <p:spPr/>
        <p:txBody>
          <a:bodyPr/>
          <a:lstStyle/>
          <a:p>
            <a:r>
              <a:rPr lang="en-US" dirty="0"/>
              <a:t>Convert the </a:t>
            </a:r>
            <a:r>
              <a:rPr lang="en-US" b="1" dirty="0">
                <a:solidFill>
                  <a:schemeClr val="bg1"/>
                </a:solidFill>
              </a:rPr>
              <a:t>incompatible</a:t>
            </a:r>
            <a:r>
              <a:rPr lang="en-US" dirty="0"/>
              <a:t> interface of a class Adaptee into </a:t>
            </a:r>
            <a:br>
              <a:rPr lang="en-US" dirty="0"/>
            </a:br>
            <a:r>
              <a:rPr lang="en-US" dirty="0"/>
              <a:t>another interface – Target, that clients require</a:t>
            </a:r>
          </a:p>
          <a:p>
            <a:endParaRPr lang="bg-BG"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29</a:t>
            </a:fld>
            <a:endParaRPr lang="en-US" dirty="0"/>
          </a:p>
        </p:txBody>
      </p:sp>
      <p:sp>
        <p:nvSpPr>
          <p:cNvPr id="5" name="Rectangle 4"/>
          <p:cNvSpPr>
            <a:spLocks noChangeArrowheads="1"/>
          </p:cNvSpPr>
          <p:nvPr/>
        </p:nvSpPr>
        <p:spPr bwMode="auto">
          <a:xfrm>
            <a:off x="7876361" y="4060122"/>
            <a:ext cx="3581400" cy="1643527"/>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interface Target</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void Request();</a:t>
            </a:r>
          </a:p>
          <a:p>
            <a:pPr>
              <a:lnSpc>
                <a:spcPct val="90000"/>
              </a:lnSpc>
            </a:pPr>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825836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234465"/>
              </a:solidFill>
              <a:effectLst/>
              <a:uLnTx/>
              <a:uFillTx/>
              <a:latin typeface="Calibri" panose="020F0502020204030204"/>
              <a:ea typeface="+mn-ea"/>
              <a:cs typeface="+mn-cs"/>
            </a:endParaRPr>
          </a:p>
        </p:txBody>
      </p:sp>
      <p:sp>
        <p:nvSpPr>
          <p:cNvPr id="9" name="Content Placeholder 2"/>
          <p:cNvSpPr txBox="1">
            <a:spLocks/>
          </p:cNvSpPr>
          <p:nvPr/>
        </p:nvSpPr>
        <p:spPr>
          <a:xfrm>
            <a:off x="173037" y="1347788"/>
            <a:ext cx="11804650" cy="537368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endParaRPr kumimoji="0" lang="bg-BG" sz="3398" b="1" i="0" u="none" strike="noStrike" kern="1200" cap="none" spc="0" normalizeH="0" baseline="0" noProof="0" dirty="0">
              <a:ln>
                <a:noFill/>
              </a:ln>
              <a:solidFill>
                <a:srgbClr val="234465"/>
              </a:solidFill>
              <a:effectLst/>
              <a:uLnTx/>
              <a:uFillTx/>
              <a:latin typeface="Calibri" panose="020F0502020204030204"/>
              <a:ea typeface="+mn-ea"/>
              <a:cs typeface="+mn-cs"/>
            </a:endParaRPr>
          </a:p>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r>
              <a:rPr kumimoji="0" lang="en-US" sz="7200" b="1" i="0" u="sng" strike="noStrike" kern="1200" cap="none" spc="0" normalizeH="0" baseline="0" noProof="0" dirty="0">
                <a:ln>
                  <a:noFill/>
                </a:ln>
                <a:solidFill>
                  <a:srgbClr val="FFA000"/>
                </a:solidFill>
                <a:effectLst/>
                <a:uLnTx/>
                <a:uFillTx/>
                <a:latin typeface="Calibri" panose="020F0502020204030204"/>
                <a:ea typeface="+mn-ea"/>
                <a:cs typeface="+mn-cs"/>
              </a:rPr>
              <a:t>sli.do</a:t>
            </a:r>
            <a: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t/>
            </a:r>
            <a:b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br>
            <a:r>
              <a:rPr kumimoji="0" lang="en-US" sz="11500" b="1" i="0" u="none" strike="noStrike" kern="1200" cap="none" spc="0" normalizeH="0" baseline="0" noProof="0" dirty="0" smtClean="0">
                <a:ln>
                  <a:noFill/>
                </a:ln>
                <a:solidFill>
                  <a:srgbClr val="234465"/>
                </a:solidFill>
                <a:effectLst/>
                <a:uLnTx/>
                <a:uFillTx/>
                <a:latin typeface="Calibri" panose="020F0502020204030204"/>
                <a:ea typeface="+mn-ea"/>
                <a:cs typeface="+mn-cs"/>
              </a:rPr>
              <a:t>#</a:t>
            </a:r>
            <a:r>
              <a:rPr kumimoji="0" lang="en-US" sz="11500" b="1" i="0" u="none" strike="noStrike" kern="1200" cap="none" spc="0" normalizeH="0" baseline="0" noProof="1" smtClean="0">
                <a:ln>
                  <a:noFill/>
                </a:ln>
                <a:solidFill>
                  <a:srgbClr val="234465"/>
                </a:solidFill>
                <a:effectLst/>
                <a:uLnTx/>
                <a:uFillTx/>
                <a:latin typeface="Calibri" panose="020F0502020204030204"/>
                <a:ea typeface="+mn-ea"/>
                <a:cs typeface="+mn-cs"/>
              </a:rPr>
              <a:t>csharp-advanced</a:t>
            </a:r>
            <a:endParaRPr kumimoji="0" lang="en-US" sz="3398" b="0" i="0" u="none" strike="noStrike" kern="1200" cap="none" spc="0" normalizeH="0" baseline="0" noProof="1">
              <a:ln>
                <a:noFill/>
              </a:ln>
              <a:solidFill>
                <a:srgbClr val="2344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Define a separate class – Adapter, that does the job</a:t>
            </a:r>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 (2)</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30</a:t>
            </a:fld>
            <a:endParaRPr lang="en-US" dirty="0"/>
          </a:p>
        </p:txBody>
      </p:sp>
      <p:sp>
        <p:nvSpPr>
          <p:cNvPr id="7" name="Rectangle 6"/>
          <p:cNvSpPr>
            <a:spLocks noChangeArrowheads="1"/>
          </p:cNvSpPr>
          <p:nvPr/>
        </p:nvSpPr>
        <p:spPr bwMode="auto">
          <a:xfrm>
            <a:off x="820887" y="1908700"/>
            <a:ext cx="8562810" cy="3970318"/>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r>
              <a:rPr lang="en-US" sz="2800" b="1" dirty="0">
                <a:latin typeface="Consolas" pitchFamily="49" charset="0"/>
                <a:cs typeface="Consolas" pitchFamily="49" charset="0"/>
              </a:rPr>
              <a:t>class Adapter : Target</a:t>
            </a:r>
          </a:p>
          <a:p>
            <a:r>
              <a:rPr lang="en-US" sz="2800" b="1" dirty="0">
                <a:latin typeface="Consolas" pitchFamily="49" charset="0"/>
                <a:cs typeface="Consolas" pitchFamily="49" charset="0"/>
              </a:rPr>
              <a:t>{</a:t>
            </a:r>
          </a:p>
          <a:p>
            <a:r>
              <a:rPr lang="en-US" sz="2800" b="1" dirty="0">
                <a:latin typeface="Consolas" pitchFamily="49" charset="0"/>
                <a:cs typeface="Consolas" pitchFamily="49" charset="0"/>
              </a:rPr>
              <a:t>  private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 adaptee = new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public void Request()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    </a:t>
            </a:r>
            <a:r>
              <a:rPr lang="en-US" sz="2800" b="1" i="1" dirty="0">
                <a:solidFill>
                  <a:schemeClr val="accent2"/>
                </a:solidFill>
                <a:latin typeface="Consolas" pitchFamily="49" charset="0"/>
                <a:cs typeface="Consolas" pitchFamily="49" charset="0"/>
              </a:rPr>
              <a:t>// Possibly do some other work</a:t>
            </a:r>
          </a:p>
          <a:p>
            <a:r>
              <a:rPr lang="en-US" sz="2800" b="1" i="1" dirty="0">
                <a:solidFill>
                  <a:schemeClr val="accent2"/>
                </a:solidFill>
                <a:latin typeface="Consolas" pitchFamily="49" charset="0"/>
                <a:cs typeface="Consolas" pitchFamily="49" charset="0"/>
              </a:rPr>
              <a:t>    </a:t>
            </a:r>
            <a:r>
              <a:rPr lang="en-US" sz="2800" b="1" dirty="0">
                <a:latin typeface="Consolas" pitchFamily="49" charset="0"/>
                <a:cs typeface="Consolas" pitchFamily="49" charset="0"/>
              </a:rPr>
              <a:t>adaptee.</a:t>
            </a:r>
            <a:r>
              <a:rPr lang="en-US" sz="2800" b="1" dirty="0">
                <a:solidFill>
                  <a:schemeClr val="bg1"/>
                </a:solidFill>
                <a:latin typeface="Consolas" pitchFamily="49" charset="0"/>
                <a:cs typeface="Consolas" pitchFamily="49" charset="0"/>
              </a:rPr>
              <a:t>SpecificRequest</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2160460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Dependency Inversion</a:t>
            </a:r>
            <a:endParaRPr lang="bg-BG" dirty="0"/>
          </a:p>
        </p:txBody>
      </p:sp>
      <p:pic>
        <p:nvPicPr>
          <p:cNvPr id="3" name="Picture 2">
            <a:extLst>
              <a:ext uri="{FF2B5EF4-FFF2-40B4-BE49-F238E27FC236}">
                <a16:creationId xmlns:a16="http://schemas.microsoft.com/office/drawing/2014/main" id="{8F5A38B9-0C1C-4D29-AD60-888C2B77CAC7}"/>
              </a:ext>
            </a:extLst>
          </p:cNvPr>
          <p:cNvPicPr>
            <a:picLocks noChangeAspect="1"/>
          </p:cNvPicPr>
          <p:nvPr/>
        </p:nvPicPr>
        <p:blipFill>
          <a:blip r:embed="rId2"/>
          <a:stretch>
            <a:fillRect/>
          </a:stretch>
        </p:blipFill>
        <p:spPr>
          <a:xfrm>
            <a:off x="5115898" y="1577469"/>
            <a:ext cx="1960203" cy="2218124"/>
          </a:xfrm>
          <a:prstGeom prst="rect">
            <a:avLst/>
          </a:prstGeom>
        </p:spPr>
      </p:pic>
    </p:spTree>
    <p:extLst>
      <p:ext uri="{BB962C8B-B14F-4D97-AF65-F5344CB8AC3E}">
        <p14:creationId xmlns:p14="http://schemas.microsoft.com/office/powerpoint/2010/main" val="1694815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Dependencies and Coupling</a:t>
            </a:r>
            <a:endParaRPr lang="en-US" dirty="0"/>
          </a:p>
        </p:txBody>
      </p:sp>
      <p:sp>
        <p:nvSpPr>
          <p:cNvPr id="7" name="Content Placeholder 6"/>
          <p:cNvSpPr>
            <a:spLocks noGrp="1"/>
          </p:cNvSpPr>
          <p:nvPr>
            <p:ph idx="10"/>
          </p:nvPr>
        </p:nvSpPr>
        <p:spPr/>
        <p:txBody>
          <a:bodyPr/>
          <a:lstStyle/>
          <a:p>
            <a:r>
              <a:rPr lang="en-US" dirty="0"/>
              <a:t>Depend directly on other modules</a:t>
            </a:r>
          </a:p>
          <a:p>
            <a:endParaRPr lang="en-US" dirty="0"/>
          </a:p>
        </p:txBody>
      </p:sp>
      <p:sp>
        <p:nvSpPr>
          <p:cNvPr id="15" name="Text Placeholder 14"/>
          <p:cNvSpPr>
            <a:spLocks noGrp="1"/>
          </p:cNvSpPr>
          <p:nvPr>
            <p:ph type="body" sz="quarter" idx="11"/>
          </p:nvPr>
        </p:nvSpPr>
        <p:spPr/>
        <p:txBody>
          <a:bodyPr/>
          <a:lstStyle/>
          <a:p>
            <a:pPr algn="ctr">
              <a:lnSpc>
                <a:spcPct val="100000"/>
              </a:lnSpc>
            </a:pPr>
            <a:r>
              <a:rPr lang="en-US" dirty="0"/>
              <a:t>Depend on abstractions</a:t>
            </a:r>
          </a:p>
        </p:txBody>
      </p:sp>
      <p:sp>
        <p:nvSpPr>
          <p:cNvPr id="2" name="Slide Number Placeholder 1"/>
          <p:cNvSpPr>
            <a:spLocks noGrp="1"/>
          </p:cNvSpPr>
          <p:nvPr>
            <p:ph type="sldNum" sz="quarter" idx="14"/>
          </p:nvPr>
        </p:nvSpPr>
        <p:spPr/>
        <p:txBody>
          <a:bodyPr/>
          <a:lstStyle/>
          <a:p>
            <a:fld id="{C014DD1E-5D91-48A3-AD6D-45FBA980D106}" type="slidenum">
              <a:rPr lang="en-US" smtClean="0"/>
              <a:pPr/>
              <a:t>32</a:t>
            </a:fld>
            <a:endParaRPr lang="en-US" dirty="0"/>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59" y="2415091"/>
            <a:ext cx="4564824" cy="3098197"/>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pic>
        <p:nvPicPr>
          <p:cNvPr id="6" name="Picture 6" descr="http://imagine.kicbak.com/blog/wp-content/uploads/2011/12/ModuleDependency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251" y="2489802"/>
            <a:ext cx="3980543" cy="2820957"/>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8" name="Content Placeholder 6"/>
          <p:cNvSpPr txBox="1">
            <a:spLocks/>
          </p:cNvSpPr>
          <p:nvPr/>
        </p:nvSpPr>
        <p:spPr>
          <a:xfrm>
            <a:off x="0" y="1344712"/>
            <a:ext cx="4784684" cy="124178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lnSpc>
                <a:spcPct val="100000"/>
              </a:lnSpc>
              <a:buNone/>
            </a:pPr>
            <a:endParaRPr lang="en-US" dirty="0"/>
          </a:p>
        </p:txBody>
      </p:sp>
    </p:spTree>
    <p:extLst>
      <p:ext uri="{BB962C8B-B14F-4D97-AF65-F5344CB8AC3E}">
        <p14:creationId xmlns:p14="http://schemas.microsoft.com/office/powerpoint/2010/main" val="4012283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Examples</a:t>
            </a:r>
            <a:endParaRPr lang="bg-BG" dirty="0"/>
          </a:p>
        </p:txBody>
      </p:sp>
      <p:sp>
        <p:nvSpPr>
          <p:cNvPr id="3" name="Text Placeholder 2"/>
          <p:cNvSpPr>
            <a:spLocks noGrp="1"/>
          </p:cNvSpPr>
          <p:nvPr>
            <p:ph type="body" sz="quarter" idx="10"/>
          </p:nvPr>
        </p:nvSpPr>
        <p:spPr/>
        <p:txBody>
          <a:bodyPr/>
          <a:lstStyle/>
          <a:p>
            <a:r>
              <a:rPr lang="en-US" dirty="0"/>
              <a:t>A</a:t>
            </a:r>
            <a:r>
              <a:rPr lang="en-US" dirty="0">
                <a:solidFill>
                  <a:schemeClr val="accent5">
                    <a:lumMod val="20000"/>
                    <a:lumOff val="80000"/>
                  </a:schemeClr>
                </a:solidFill>
              </a:rPr>
              <a:t> </a:t>
            </a:r>
            <a:r>
              <a:rPr lang="en-US" b="1" dirty="0">
                <a:solidFill>
                  <a:schemeClr val="bg1"/>
                </a:solidFill>
              </a:rPr>
              <a:t>dependency</a:t>
            </a:r>
            <a:r>
              <a:rPr lang="en-US" dirty="0">
                <a:solidFill>
                  <a:schemeClr val="accent5">
                    <a:lumMod val="20000"/>
                    <a:lumOff val="80000"/>
                  </a:schemeClr>
                </a:solidFill>
              </a:rPr>
              <a:t> </a:t>
            </a:r>
            <a:r>
              <a:rPr lang="en-US" dirty="0"/>
              <a:t>is</a:t>
            </a:r>
            <a:r>
              <a:rPr lang="en-US" dirty="0">
                <a:solidFill>
                  <a:schemeClr val="accent5">
                    <a:lumMod val="20000"/>
                    <a:lumOff val="80000"/>
                  </a:schemeClr>
                </a:solidFill>
              </a:rPr>
              <a:t> </a:t>
            </a:r>
            <a:r>
              <a:rPr lang="en-US" dirty="0"/>
              <a:t>any external component / system:</a:t>
            </a:r>
          </a:p>
          <a:p>
            <a:endParaRPr lang="en-US" dirty="0"/>
          </a:p>
          <a:p>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7" name="Content Placeholder 2"/>
          <p:cNvSpPr>
            <a:spLocks noGrp="1"/>
          </p:cNvSpPr>
          <p:nvPr>
            <p:ph idx="4294967295"/>
          </p:nvPr>
        </p:nvSpPr>
        <p:spPr>
          <a:xfrm>
            <a:off x="1335309" y="1981200"/>
            <a:ext cx="11364691" cy="4740275"/>
          </a:xfrm>
        </p:spPr>
        <p:txBody>
          <a:bodyPr numCol="2">
            <a:normAutofit/>
          </a:bodyPr>
          <a:lstStyle/>
          <a:p>
            <a:pPr lvl="1"/>
            <a:r>
              <a:rPr lang="en-US" dirty="0"/>
              <a:t>Framework</a:t>
            </a:r>
            <a:endParaRPr lang="en-US" b="0" dirty="0"/>
          </a:p>
          <a:p>
            <a:pPr lvl="1"/>
            <a:r>
              <a:rPr lang="bg-BG" dirty="0"/>
              <a:t>3</a:t>
            </a:r>
            <a:r>
              <a:rPr lang="en-US" baseline="30000" dirty="0" err="1"/>
              <a:t>rd</a:t>
            </a:r>
            <a:r>
              <a:rPr lang="en-US" dirty="0"/>
              <a:t>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bg1"/>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p:txBody>
      </p:sp>
    </p:spTree>
    <p:extLst>
      <p:ext uri="{BB962C8B-B14F-4D97-AF65-F5344CB8AC3E}">
        <p14:creationId xmlns:p14="http://schemas.microsoft.com/office/powerpoint/2010/main" val="1633811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 in Traditional Programming</a:t>
            </a:r>
            <a:endParaRPr lang="bg-BG" dirty="0"/>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34</a:t>
            </a:fld>
            <a:endParaRPr lang="en-US" dirty="0"/>
          </a:p>
        </p:txBody>
      </p:sp>
      <p:sp>
        <p:nvSpPr>
          <p:cNvPr id="16" name="Round Single Corner Rectangle 15"/>
          <p:cNvSpPr/>
          <p:nvPr/>
        </p:nvSpPr>
        <p:spPr>
          <a:xfrm>
            <a:off x="1981199" y="4500630"/>
            <a:ext cx="256138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Infrastructure</a:t>
            </a:r>
          </a:p>
        </p:txBody>
      </p:sp>
      <p:sp>
        <p:nvSpPr>
          <p:cNvPr id="9" name="Round Same Side Corner Rectangle 8"/>
          <p:cNvSpPr/>
          <p:nvPr/>
        </p:nvSpPr>
        <p:spPr>
          <a:xfrm>
            <a:off x="1981200" y="1590743"/>
            <a:ext cx="8229600" cy="1447800"/>
          </a:xfrm>
          <a:prstGeom prst="round2Same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UI</a:t>
            </a:r>
          </a:p>
        </p:txBody>
      </p:sp>
      <p:sp>
        <p:nvSpPr>
          <p:cNvPr id="11" name="Rectangle 10"/>
          <p:cNvSpPr/>
          <p:nvPr/>
        </p:nvSpPr>
        <p:spPr>
          <a:xfrm>
            <a:off x="1981200" y="3114743"/>
            <a:ext cx="8229600" cy="129540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Business</a:t>
            </a:r>
            <a:r>
              <a:rPr lang="en-US" sz="3200" b="1" dirty="0">
                <a:solidFill>
                  <a:srgbClr val="FFFFFF"/>
                </a:solidFill>
                <a:effectLst>
                  <a:outerShdw blurRad="38100" dist="38100" dir="2700000" algn="tl">
                    <a:srgbClr val="000000">
                      <a:alpha val="43137"/>
                    </a:srgbClr>
                  </a:outerShdw>
                </a:effectLst>
              </a:rPr>
              <a:t> </a:t>
            </a:r>
            <a:r>
              <a:rPr lang="en-US" sz="3200" b="1" dirty="0">
                <a:solidFill>
                  <a:srgbClr val="FFFFFF"/>
                </a:solidFill>
              </a:rPr>
              <a:t>Layer</a:t>
            </a:r>
          </a:p>
        </p:txBody>
      </p:sp>
      <p:sp>
        <p:nvSpPr>
          <p:cNvPr id="14" name="Round Single Corner Rectangle 13"/>
          <p:cNvSpPr/>
          <p:nvPr/>
        </p:nvSpPr>
        <p:spPr>
          <a:xfrm flipH="1">
            <a:off x="8572724" y="4500629"/>
            <a:ext cx="163807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External</a:t>
            </a:r>
            <a:r>
              <a:rPr lang="en-US" sz="3200" b="1" dirty="0">
                <a:solidFill>
                  <a:srgbClr val="FFFFFF"/>
                </a:solidFill>
                <a:effectLst>
                  <a:outerShdw blurRad="38100" dist="38100" dir="2700000" algn="tl">
                    <a:srgbClr val="000000">
                      <a:alpha val="43137"/>
                    </a:srgbClr>
                  </a:outerShdw>
                </a:effectLst>
              </a:rPr>
              <a:t> </a:t>
            </a:r>
            <a:r>
              <a:rPr lang="en-US" sz="3200" b="1" dirty="0">
                <a:solidFill>
                  <a:srgbClr val="FFFFFF"/>
                </a:solidFill>
              </a:rPr>
              <a:t>libraries</a:t>
            </a:r>
          </a:p>
        </p:txBody>
      </p:sp>
      <p:sp>
        <p:nvSpPr>
          <p:cNvPr id="15" name="Rectangle 14"/>
          <p:cNvSpPr/>
          <p:nvPr/>
        </p:nvSpPr>
        <p:spPr>
          <a:xfrm>
            <a:off x="4657110" y="4500629"/>
            <a:ext cx="1984487"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Database</a:t>
            </a:r>
          </a:p>
        </p:txBody>
      </p:sp>
      <p:sp>
        <p:nvSpPr>
          <p:cNvPr id="18" name="Rectangle 17"/>
          <p:cNvSpPr/>
          <p:nvPr/>
        </p:nvSpPr>
        <p:spPr>
          <a:xfrm>
            <a:off x="6782246" y="4512678"/>
            <a:ext cx="1675954"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Utilities</a:t>
            </a:r>
          </a:p>
        </p:txBody>
      </p:sp>
    </p:spTree>
    <p:extLst>
      <p:ext uri="{BB962C8B-B14F-4D97-AF65-F5344CB8AC3E}">
        <p14:creationId xmlns:p14="http://schemas.microsoft.com/office/powerpoint/2010/main" val="3656663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4" grpId="0" animBg="1"/>
      <p:bldP spid="15"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 on Abstractions</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35</a:t>
            </a:fld>
            <a:endParaRPr lang="en-US" dirty="0"/>
          </a:p>
        </p:txBody>
      </p:sp>
      <p:grpSp>
        <p:nvGrpSpPr>
          <p:cNvPr id="10" name="Group 9">
            <a:extLst>
              <a:ext uri="{FF2B5EF4-FFF2-40B4-BE49-F238E27FC236}">
                <a16:creationId xmlns:a16="http://schemas.microsoft.com/office/drawing/2014/main" id="{DF1FD60E-C0E0-4BD8-B07E-9598C672BBC6}"/>
              </a:ext>
            </a:extLst>
          </p:cNvPr>
          <p:cNvGrpSpPr/>
          <p:nvPr/>
        </p:nvGrpSpPr>
        <p:grpSpPr>
          <a:xfrm>
            <a:off x="168195" y="2504162"/>
            <a:ext cx="4343351" cy="2638338"/>
            <a:chOff x="779929" y="1929709"/>
            <a:chExt cx="4343351" cy="2638338"/>
          </a:xfrm>
        </p:grpSpPr>
        <p:sp>
          <p:nvSpPr>
            <p:cNvPr id="8" name="Rectangle 7">
              <a:extLst>
                <a:ext uri="{FF2B5EF4-FFF2-40B4-BE49-F238E27FC236}">
                  <a16:creationId xmlns:a16="http://schemas.microsoft.com/office/drawing/2014/main" id="{24EAEFB1-D6AB-4C9C-98E2-F9D22F2625F7}"/>
                </a:ext>
              </a:extLst>
            </p:cNvPr>
            <p:cNvSpPr/>
            <p:nvPr/>
          </p:nvSpPr>
          <p:spPr bwMode="auto">
            <a:xfrm>
              <a:off x="779929"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a:solidFill>
                    <a:srgbClr val="FFFFFF"/>
                  </a:solidFill>
                </a:rPr>
                <a:t>Keyboard</a:t>
              </a:r>
            </a:p>
          </p:txBody>
        </p:sp>
        <p:grpSp>
          <p:nvGrpSpPr>
            <p:cNvPr id="7" name="Group 6">
              <a:extLst>
                <a:ext uri="{FF2B5EF4-FFF2-40B4-BE49-F238E27FC236}">
                  <a16:creationId xmlns:a16="http://schemas.microsoft.com/office/drawing/2014/main" id="{C2201F44-4540-4D07-94CC-CEA23960328B}"/>
                </a:ext>
              </a:extLst>
            </p:cNvPr>
            <p:cNvGrpSpPr/>
            <p:nvPr/>
          </p:nvGrpSpPr>
          <p:grpSpPr>
            <a:xfrm>
              <a:off x="1724074" y="1929709"/>
              <a:ext cx="3399206" cy="2638338"/>
              <a:chOff x="1724074" y="1929709"/>
              <a:chExt cx="3399206" cy="2638338"/>
            </a:xfrm>
          </p:grpSpPr>
          <p:sp>
            <p:nvSpPr>
              <p:cNvPr id="3" name="Rectangle 2">
                <a:extLst>
                  <a:ext uri="{FF2B5EF4-FFF2-40B4-BE49-F238E27FC236}">
                    <a16:creationId xmlns:a16="http://schemas.microsoft.com/office/drawing/2014/main" id="{CCD965AF-D337-4CB6-A8A0-5E85C9B60FC2}"/>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smtClean="0">
                    <a:solidFill>
                      <a:srgbClr val="FFFFFF"/>
                    </a:solidFill>
                  </a:rPr>
                  <a:t>Copy</a:t>
                </a:r>
                <a:endParaRPr lang="en-GB" sz="2800" b="1" dirty="0">
                  <a:solidFill>
                    <a:srgbClr val="FFFFFF"/>
                  </a:solidFill>
                </a:endParaRPr>
              </a:p>
            </p:txBody>
          </p:sp>
          <p:sp>
            <p:nvSpPr>
              <p:cNvPr id="9" name="Rectangle 8">
                <a:extLst>
                  <a:ext uri="{FF2B5EF4-FFF2-40B4-BE49-F238E27FC236}">
                    <a16:creationId xmlns:a16="http://schemas.microsoft.com/office/drawing/2014/main" id="{917023FD-0B2E-462D-A8F6-86251A3DEFD6}"/>
                  </a:ext>
                </a:extLst>
              </p:cNvPr>
              <p:cNvSpPr/>
              <p:nvPr/>
            </p:nvSpPr>
            <p:spPr bwMode="auto">
              <a:xfrm>
                <a:off x="347377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a:solidFill>
                      <a:srgbClr val="FFFFFF"/>
                    </a:solidFill>
                  </a:rPr>
                  <a:t>Printer</a:t>
                </a:r>
              </a:p>
            </p:txBody>
          </p:sp>
          <p:sp>
            <p:nvSpPr>
              <p:cNvPr id="5" name="Arrow: Right 4">
                <a:extLst>
                  <a:ext uri="{FF2B5EF4-FFF2-40B4-BE49-F238E27FC236}">
                    <a16:creationId xmlns:a16="http://schemas.microsoft.com/office/drawing/2014/main" id="{D5105A7D-42AA-4048-9CB6-FF08A5A65E85}"/>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1" name="Arrow: Right 10">
                <a:extLst>
                  <a:ext uri="{FF2B5EF4-FFF2-40B4-BE49-F238E27FC236}">
                    <a16:creationId xmlns:a16="http://schemas.microsoft.com/office/drawing/2014/main" id="{49AA19AA-16CD-4E04-857C-1C486A1A0289}"/>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grpSp>
        <p:nvGrpSpPr>
          <p:cNvPr id="13" name="Group 12">
            <a:extLst>
              <a:ext uri="{FF2B5EF4-FFF2-40B4-BE49-F238E27FC236}">
                <a16:creationId xmlns:a16="http://schemas.microsoft.com/office/drawing/2014/main" id="{58C4D41F-1DAC-4B7F-8325-233E8D6A3504}"/>
              </a:ext>
            </a:extLst>
          </p:cNvPr>
          <p:cNvGrpSpPr/>
          <p:nvPr/>
        </p:nvGrpSpPr>
        <p:grpSpPr>
          <a:xfrm>
            <a:off x="5730745" y="1688374"/>
            <a:ext cx="6032630" cy="4152180"/>
            <a:chOff x="5945057" y="2229679"/>
            <a:chExt cx="6032630" cy="4152180"/>
          </a:xfrm>
        </p:grpSpPr>
        <p:grpSp>
          <p:nvGrpSpPr>
            <p:cNvPr id="16" name="Group 15">
              <a:extLst>
                <a:ext uri="{FF2B5EF4-FFF2-40B4-BE49-F238E27FC236}">
                  <a16:creationId xmlns:a16="http://schemas.microsoft.com/office/drawing/2014/main" id="{D004F72D-5A65-4473-B003-2AD18EE6831B}"/>
                </a:ext>
              </a:extLst>
            </p:cNvPr>
            <p:cNvGrpSpPr/>
            <p:nvPr/>
          </p:nvGrpSpPr>
          <p:grpSpPr>
            <a:xfrm>
              <a:off x="6464092" y="2229679"/>
              <a:ext cx="4767957" cy="2638338"/>
              <a:chOff x="467433" y="1929709"/>
              <a:chExt cx="4767957" cy="2638338"/>
            </a:xfrm>
          </p:grpSpPr>
          <p:sp>
            <p:nvSpPr>
              <p:cNvPr id="17" name="Rectangle 16">
                <a:extLst>
                  <a:ext uri="{FF2B5EF4-FFF2-40B4-BE49-F238E27FC236}">
                    <a16:creationId xmlns:a16="http://schemas.microsoft.com/office/drawing/2014/main" id="{AE8A8F35-635F-4E0F-8658-299144C3F5D2}"/>
                  </a:ext>
                </a:extLst>
              </p:cNvPr>
              <p:cNvSpPr/>
              <p:nvPr/>
            </p:nvSpPr>
            <p:spPr bwMode="auto">
              <a:xfrm>
                <a:off x="467433"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interface</a:t>
                </a:r>
              </a:p>
              <a:p>
                <a:pPr algn="ctr"/>
                <a:r>
                  <a:rPr lang="en-GB" sz="2800" b="1" dirty="0">
                    <a:solidFill>
                      <a:srgbClr val="FFFFFF"/>
                    </a:solidFill>
                  </a:rPr>
                  <a:t>Reader</a:t>
                </a:r>
              </a:p>
            </p:txBody>
          </p:sp>
          <p:grpSp>
            <p:nvGrpSpPr>
              <p:cNvPr id="18" name="Group 17">
                <a:extLst>
                  <a:ext uri="{FF2B5EF4-FFF2-40B4-BE49-F238E27FC236}">
                    <a16:creationId xmlns:a16="http://schemas.microsoft.com/office/drawing/2014/main" id="{8B757D64-C9BC-4413-ABA9-405E64BC4A42}"/>
                  </a:ext>
                </a:extLst>
              </p:cNvPr>
              <p:cNvGrpSpPr/>
              <p:nvPr/>
            </p:nvGrpSpPr>
            <p:grpSpPr>
              <a:xfrm>
                <a:off x="1724074" y="1929709"/>
                <a:ext cx="3511316" cy="2638338"/>
                <a:chOff x="1724074" y="1929709"/>
                <a:chExt cx="3511316" cy="2638338"/>
              </a:xfrm>
            </p:grpSpPr>
            <p:sp>
              <p:nvSpPr>
                <p:cNvPr id="19" name="Rectangle 18">
                  <a:extLst>
                    <a:ext uri="{FF2B5EF4-FFF2-40B4-BE49-F238E27FC236}">
                      <a16:creationId xmlns:a16="http://schemas.microsoft.com/office/drawing/2014/main" id="{843B787E-61D3-439C-A682-4FB5FD8F8DA4}"/>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a:solidFill>
                        <a:srgbClr val="FFFFFF"/>
                      </a:solidFill>
                    </a:rPr>
                    <a:t>Copy</a:t>
                  </a:r>
                </a:p>
              </p:txBody>
            </p:sp>
            <p:sp>
              <p:nvSpPr>
                <p:cNvPr id="20" name="Rectangle 19">
                  <a:extLst>
                    <a:ext uri="{FF2B5EF4-FFF2-40B4-BE49-F238E27FC236}">
                      <a16:creationId xmlns:a16="http://schemas.microsoft.com/office/drawing/2014/main" id="{F9C91C94-8448-476E-9AB8-10FA09DA1B0C}"/>
                    </a:ext>
                  </a:extLst>
                </p:cNvPr>
                <p:cNvSpPr/>
                <p:nvPr/>
              </p:nvSpPr>
              <p:spPr bwMode="auto">
                <a:xfrm>
                  <a:off x="358588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interface</a:t>
                  </a:r>
                </a:p>
                <a:p>
                  <a:pPr algn="ctr"/>
                  <a:r>
                    <a:rPr lang="en-GB" sz="2800" b="1" dirty="0">
                      <a:solidFill>
                        <a:srgbClr val="FFFFFF"/>
                      </a:solidFill>
                    </a:rPr>
                    <a:t>Writer</a:t>
                  </a:r>
                </a:p>
              </p:txBody>
            </p:sp>
            <p:sp>
              <p:nvSpPr>
                <p:cNvPr id="21" name="Arrow: Right 20">
                  <a:extLst>
                    <a:ext uri="{FF2B5EF4-FFF2-40B4-BE49-F238E27FC236}">
                      <a16:creationId xmlns:a16="http://schemas.microsoft.com/office/drawing/2014/main" id="{CE234E9C-6047-4B26-8A27-B087D9B3D30B}"/>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2" name="Arrow: Right 21">
                  <a:extLst>
                    <a:ext uri="{FF2B5EF4-FFF2-40B4-BE49-F238E27FC236}">
                      <a16:creationId xmlns:a16="http://schemas.microsoft.com/office/drawing/2014/main" id="{9B4DC30D-5AD8-41A8-99F5-378AA7780523}"/>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sp>
          <p:nvSpPr>
            <p:cNvPr id="23" name="Rectangle 22">
              <a:extLst>
                <a:ext uri="{FF2B5EF4-FFF2-40B4-BE49-F238E27FC236}">
                  <a16:creationId xmlns:a16="http://schemas.microsoft.com/office/drawing/2014/main" id="{7314C628-620A-4900-828A-91F0BC83A92C}"/>
                </a:ext>
              </a:extLst>
            </p:cNvPr>
            <p:cNvSpPr/>
            <p:nvPr/>
          </p:nvSpPr>
          <p:spPr bwMode="auto">
            <a:xfrm>
              <a:off x="5945057" y="5375098"/>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a:solidFill>
                    <a:srgbClr val="FFFFFF"/>
                  </a:solidFill>
                </a:rPr>
                <a:t>KeyboardReader</a:t>
              </a:r>
            </a:p>
          </p:txBody>
        </p:sp>
        <p:sp>
          <p:nvSpPr>
            <p:cNvPr id="24" name="Rectangle 23">
              <a:extLst>
                <a:ext uri="{FF2B5EF4-FFF2-40B4-BE49-F238E27FC236}">
                  <a16:creationId xmlns:a16="http://schemas.microsoft.com/office/drawing/2014/main" id="{77B7E417-A5DB-4D26-B26F-E38621DBBC62}"/>
                </a:ext>
              </a:extLst>
            </p:cNvPr>
            <p:cNvSpPr/>
            <p:nvPr/>
          </p:nvSpPr>
          <p:spPr bwMode="auto">
            <a:xfrm>
              <a:off x="9290113" y="5371326"/>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rPr>
                <a:t>class</a:t>
              </a:r>
            </a:p>
            <a:p>
              <a:pPr algn="ctr"/>
              <a:r>
                <a:rPr lang="en-GB" sz="2800" b="1" dirty="0">
                  <a:solidFill>
                    <a:srgbClr val="FFFFFF"/>
                  </a:solidFill>
                </a:rPr>
                <a:t>PrinterWriter</a:t>
              </a:r>
            </a:p>
          </p:txBody>
        </p:sp>
        <p:sp>
          <p:nvSpPr>
            <p:cNvPr id="12" name="Arrow: Up 11">
              <a:extLst>
                <a:ext uri="{FF2B5EF4-FFF2-40B4-BE49-F238E27FC236}">
                  <a16:creationId xmlns:a16="http://schemas.microsoft.com/office/drawing/2014/main" id="{C6CD839E-5D52-4FCD-9A5F-10BBFAEAF3D3}"/>
                </a:ext>
              </a:extLst>
            </p:cNvPr>
            <p:cNvSpPr/>
            <p:nvPr/>
          </p:nvSpPr>
          <p:spPr bwMode="auto">
            <a:xfrm>
              <a:off x="7153039" y="4938038"/>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6" name="Arrow: Up 25">
              <a:extLst>
                <a:ext uri="{FF2B5EF4-FFF2-40B4-BE49-F238E27FC236}">
                  <a16:creationId xmlns:a16="http://schemas.microsoft.com/office/drawing/2014/main" id="{BBCBD7DB-6E95-45AC-B993-ACAA5B7F2D49}"/>
                </a:ext>
              </a:extLst>
            </p:cNvPr>
            <p:cNvSpPr/>
            <p:nvPr/>
          </p:nvSpPr>
          <p:spPr bwMode="auto">
            <a:xfrm>
              <a:off x="10498095" y="4938037"/>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
        <p:nvSpPr>
          <p:cNvPr id="25" name="Arrow: Right 24">
            <a:extLst>
              <a:ext uri="{FF2B5EF4-FFF2-40B4-BE49-F238E27FC236}">
                <a16:creationId xmlns:a16="http://schemas.microsoft.com/office/drawing/2014/main" id="{3A6B330D-DAA7-4FB7-AA18-B38C941FE99E}"/>
              </a:ext>
            </a:extLst>
          </p:cNvPr>
          <p:cNvSpPr/>
          <p:nvPr/>
        </p:nvSpPr>
        <p:spPr bwMode="auto">
          <a:xfrm>
            <a:off x="4943428" y="3656848"/>
            <a:ext cx="452761" cy="332966"/>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4098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Types of Dependency Injection</a:t>
            </a:r>
            <a:endParaRPr lang="en-US" dirty="0"/>
          </a:p>
        </p:txBody>
      </p:sp>
      <p:sp>
        <p:nvSpPr>
          <p:cNvPr id="12" name="TextBox 11"/>
          <p:cNvSpPr txBox="1"/>
          <p:nvPr/>
        </p:nvSpPr>
        <p:spPr>
          <a:xfrm>
            <a:off x="408553" y="5073279"/>
            <a:ext cx="3672008" cy="1446550"/>
          </a:xfrm>
          <a:prstGeom prst="rect">
            <a:avLst/>
          </a:prstGeom>
          <a:noFill/>
        </p:spPr>
        <p:txBody>
          <a:bodyPr wrap="square" rtlCol="0">
            <a:spAutoFit/>
          </a:bodyPr>
          <a:lstStyle/>
          <a:p>
            <a:pPr algn="ctr"/>
            <a:r>
              <a:rPr lang="en-US" sz="4400" b="1" dirty="0">
                <a:solidFill>
                  <a:schemeClr val="bg1"/>
                </a:solidFill>
                <a:latin typeface="+mj-lt"/>
              </a:rPr>
              <a:t>Constructor</a:t>
            </a:r>
          </a:p>
          <a:p>
            <a:pPr algn="ctr"/>
            <a:r>
              <a:rPr lang="en-US" sz="4400" b="1" dirty="0">
                <a:latin typeface="+mj-lt"/>
              </a:rPr>
              <a:t>injection</a:t>
            </a:r>
          </a:p>
        </p:txBody>
      </p:sp>
      <p:cxnSp>
        <p:nvCxnSpPr>
          <p:cNvPr id="16" name="Straight Connector 15"/>
          <p:cNvCxnSpPr/>
          <p:nvPr/>
        </p:nvCxnSpPr>
        <p:spPr>
          <a:xfrm flipH="1">
            <a:off x="4258065" y="1419716"/>
            <a:ext cx="44914"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77200" y="1419717"/>
            <a:ext cx="0"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68" y="1828801"/>
            <a:ext cx="2822251" cy="282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085" y="1710600"/>
            <a:ext cx="2812726" cy="28127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522" y="1710600"/>
            <a:ext cx="2815210" cy="2815210"/>
          </a:xfrm>
          <a:prstGeom prst="rect">
            <a:avLst/>
          </a:prstGeom>
        </p:spPr>
      </p:pic>
      <p:sp>
        <p:nvSpPr>
          <p:cNvPr id="11" name="TextBox 10">
            <a:extLst>
              <a:ext uri="{FF2B5EF4-FFF2-40B4-BE49-F238E27FC236}">
                <a16:creationId xmlns:a16="http://schemas.microsoft.com/office/drawing/2014/main" id="{838E8287-34AD-4626-AE3F-34741B641BA5}"/>
              </a:ext>
            </a:extLst>
          </p:cNvPr>
          <p:cNvSpPr txBox="1"/>
          <p:nvPr/>
        </p:nvSpPr>
        <p:spPr>
          <a:xfrm>
            <a:off x="4432444" y="5073279"/>
            <a:ext cx="3672008" cy="1446550"/>
          </a:xfrm>
          <a:prstGeom prst="rect">
            <a:avLst/>
          </a:prstGeom>
          <a:noFill/>
        </p:spPr>
        <p:txBody>
          <a:bodyPr wrap="square" rtlCol="0">
            <a:spAutoFit/>
          </a:bodyPr>
          <a:lstStyle/>
          <a:p>
            <a:pPr algn="ctr"/>
            <a:r>
              <a:rPr lang="en-US" sz="4400" b="1" dirty="0">
                <a:solidFill>
                  <a:schemeClr val="bg1"/>
                </a:solidFill>
                <a:latin typeface="+mj-lt"/>
              </a:rPr>
              <a:t>Property</a:t>
            </a:r>
          </a:p>
          <a:p>
            <a:pPr algn="ctr"/>
            <a:r>
              <a:rPr lang="en-US" sz="4400" b="1" dirty="0">
                <a:latin typeface="+mj-lt"/>
              </a:rPr>
              <a:t>injection</a:t>
            </a:r>
          </a:p>
        </p:txBody>
      </p:sp>
      <p:sp>
        <p:nvSpPr>
          <p:cNvPr id="13" name="TextBox 12">
            <a:extLst>
              <a:ext uri="{FF2B5EF4-FFF2-40B4-BE49-F238E27FC236}">
                <a16:creationId xmlns:a16="http://schemas.microsoft.com/office/drawing/2014/main" id="{AB2F37B9-F37A-4EAB-86C2-F6C0453FC296}"/>
              </a:ext>
            </a:extLst>
          </p:cNvPr>
          <p:cNvSpPr txBox="1"/>
          <p:nvPr/>
        </p:nvSpPr>
        <p:spPr>
          <a:xfrm>
            <a:off x="8229123" y="5073279"/>
            <a:ext cx="3672008" cy="1446550"/>
          </a:xfrm>
          <a:prstGeom prst="rect">
            <a:avLst/>
          </a:prstGeom>
          <a:noFill/>
        </p:spPr>
        <p:txBody>
          <a:bodyPr wrap="square" rtlCol="0">
            <a:spAutoFit/>
          </a:bodyPr>
          <a:lstStyle/>
          <a:p>
            <a:pPr algn="ctr"/>
            <a:r>
              <a:rPr lang="en-US" sz="4400" b="1" dirty="0">
                <a:solidFill>
                  <a:schemeClr val="bg1"/>
                </a:solidFill>
                <a:latin typeface="+mj-lt"/>
              </a:rPr>
              <a:t>Parameter</a:t>
            </a:r>
          </a:p>
          <a:p>
            <a:pPr algn="ctr"/>
            <a:r>
              <a:rPr lang="en-US" sz="4400" b="1" dirty="0">
                <a:latin typeface="+mj-lt"/>
              </a:rPr>
              <a:t>injection</a:t>
            </a:r>
          </a:p>
        </p:txBody>
      </p:sp>
    </p:spTree>
    <p:extLst>
      <p:ext uri="{BB962C8B-B14F-4D97-AF65-F5344CB8AC3E}">
        <p14:creationId xmlns:p14="http://schemas.microsoft.com/office/powerpoint/2010/main" val="18247698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B2100-DA49-4EF0-8CEC-C4D052E29F8A}"/>
              </a:ext>
            </a:extLst>
          </p:cNvPr>
          <p:cNvSpPr>
            <a:spLocks noGrp="1"/>
          </p:cNvSpPr>
          <p:nvPr>
            <p:ph type="title"/>
          </p:nvPr>
        </p:nvSpPr>
        <p:spPr/>
        <p:txBody>
          <a:bodyPr/>
          <a:lstStyle/>
          <a:p>
            <a:r>
              <a:rPr lang="en-GB" dirty="0"/>
              <a:t>Constructor Injection – Pros and Cons</a:t>
            </a:r>
          </a:p>
        </p:txBody>
      </p:sp>
      <p:sp>
        <p:nvSpPr>
          <p:cNvPr id="6" name="Text Placeholder 5">
            <a:extLst>
              <a:ext uri="{FF2B5EF4-FFF2-40B4-BE49-F238E27FC236}">
                <a16:creationId xmlns:a16="http://schemas.microsoft.com/office/drawing/2014/main" id="{EBD74DBA-ED78-4F29-9036-809E9EFAC0DC}"/>
              </a:ext>
            </a:extLst>
          </p:cNvPr>
          <p:cNvSpPr>
            <a:spLocks noGrp="1"/>
          </p:cNvSpPr>
          <p:nvPr>
            <p:ph type="body" sz="quarter" idx="10"/>
          </p:nvPr>
        </p:nvSpPr>
        <p:spPr>
          <a:xfrm>
            <a:off x="190402" y="1195931"/>
            <a:ext cx="5426148" cy="4824103"/>
          </a:xfrm>
        </p:spPr>
        <p:txBody>
          <a:bodyPr/>
          <a:lstStyle/>
          <a:p>
            <a:r>
              <a:rPr lang="en-GB" dirty="0"/>
              <a:t>Pros</a:t>
            </a:r>
          </a:p>
          <a:p>
            <a:pPr lvl="1"/>
            <a:r>
              <a:rPr lang="en-GB" dirty="0"/>
              <a:t>Class’ requirements are </a:t>
            </a:r>
            <a:br>
              <a:rPr lang="en-GB" dirty="0"/>
            </a:br>
            <a:r>
              <a:rPr lang="en-GB" dirty="0"/>
              <a:t>self-documenting</a:t>
            </a:r>
          </a:p>
          <a:p>
            <a:pPr lvl="1"/>
            <a:r>
              <a:rPr lang="en-GB" dirty="0"/>
              <a:t>We don’t have to worry </a:t>
            </a:r>
            <a:br>
              <a:rPr lang="en-GB" dirty="0"/>
            </a:br>
            <a:r>
              <a:rPr lang="en-GB" dirty="0"/>
              <a:t>about state validation</a:t>
            </a:r>
          </a:p>
          <a:p>
            <a:endParaRPr lang="en-GB" dirty="0"/>
          </a:p>
          <a:p>
            <a:endParaRPr lang="en-GB" dirty="0"/>
          </a:p>
        </p:txBody>
      </p:sp>
      <p:sp>
        <p:nvSpPr>
          <p:cNvPr id="7" name="Text Placeholder 6">
            <a:extLst>
              <a:ext uri="{FF2B5EF4-FFF2-40B4-BE49-F238E27FC236}">
                <a16:creationId xmlns:a16="http://schemas.microsoft.com/office/drawing/2014/main" id="{54A19538-43EB-4A18-9CE7-673120B703F8}"/>
              </a:ext>
            </a:extLst>
          </p:cNvPr>
          <p:cNvSpPr>
            <a:spLocks noGrp="1"/>
          </p:cNvSpPr>
          <p:nvPr>
            <p:ph type="body" sz="quarter" idx="11"/>
          </p:nvPr>
        </p:nvSpPr>
        <p:spPr>
          <a:xfrm>
            <a:off x="6575450" y="1195931"/>
            <a:ext cx="5426147" cy="4824103"/>
          </a:xfrm>
        </p:spPr>
        <p:txBody>
          <a:bodyPr/>
          <a:lstStyle/>
          <a:p>
            <a:r>
              <a:rPr lang="en-GB" dirty="0"/>
              <a:t>Cons</a:t>
            </a:r>
          </a:p>
          <a:p>
            <a:pPr lvl="1"/>
            <a:r>
              <a:rPr lang="en-GB" dirty="0"/>
              <a:t>Too many parameters</a:t>
            </a:r>
          </a:p>
          <a:p>
            <a:pPr lvl="1"/>
            <a:r>
              <a:rPr lang="en-GB" dirty="0"/>
              <a:t>Sometimes, the </a:t>
            </a:r>
            <a:br>
              <a:rPr lang="en-GB" dirty="0"/>
            </a:br>
            <a:r>
              <a:rPr lang="en-GB" dirty="0"/>
              <a:t>functionality doesn’t </a:t>
            </a:r>
            <a:br>
              <a:rPr lang="en-GB" dirty="0"/>
            </a:br>
            <a:r>
              <a:rPr lang="en-GB" dirty="0"/>
              <a:t>need all of </a:t>
            </a:r>
            <a:br>
              <a:rPr lang="en-GB" dirty="0"/>
            </a:br>
            <a:r>
              <a:rPr lang="en-GB" dirty="0"/>
              <a:t>the dependencies</a:t>
            </a:r>
          </a:p>
          <a:p>
            <a:endParaRPr lang="en-GB" dirty="0"/>
          </a:p>
          <a:p>
            <a:endParaRPr lang="en-GB" dirty="0"/>
          </a:p>
        </p:txBody>
      </p:sp>
      <p:sp>
        <p:nvSpPr>
          <p:cNvPr id="4" name="Slide Number Placeholder 3">
            <a:extLst>
              <a:ext uri="{FF2B5EF4-FFF2-40B4-BE49-F238E27FC236}">
                <a16:creationId xmlns:a16="http://schemas.microsoft.com/office/drawing/2014/main" id="{553DAFA2-0D39-4209-A9F8-D3B878695008}"/>
              </a:ext>
            </a:extLst>
          </p:cNvPr>
          <p:cNvSpPr>
            <a:spLocks noGrp="1"/>
          </p:cNvSpPr>
          <p:nvPr>
            <p:ph type="sldNum" sz="quarter" idx="14"/>
          </p:nvPr>
        </p:nvSpPr>
        <p:spPr/>
        <p:txBody>
          <a:body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32238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Constructor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38</a:t>
            </a:fld>
            <a:endParaRPr lang="en-US" dirty="0"/>
          </a:p>
        </p:txBody>
      </p:sp>
      <p:sp>
        <p:nvSpPr>
          <p:cNvPr id="5" name="Rectangle 4"/>
          <p:cNvSpPr>
            <a:spLocks noChangeArrowheads="1"/>
          </p:cNvSpPr>
          <p:nvPr/>
        </p:nvSpPr>
        <p:spPr bwMode="auto">
          <a:xfrm>
            <a:off x="1905958" y="1342524"/>
            <a:ext cx="8380084" cy="5029069"/>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Copy(</a:t>
            </a:r>
            <a:r>
              <a:rPr lang="en-US" sz="2400" b="1" noProof="1">
                <a:solidFill>
                  <a:schemeClr val="bg1"/>
                </a:solidFill>
                <a:latin typeface="Consolas" pitchFamily="49" charset="0"/>
                <a:cs typeface="Consolas" pitchFamily="49" charset="0"/>
              </a:rPr>
              <a:t>IReader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reader,</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this.reader = 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this.writer =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var copy = new Copy(</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FileWriter("out.txt"))</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489723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4C68A2-3CA0-46D1-B042-6A34CFAA8B7F}"/>
              </a:ext>
            </a:extLst>
          </p:cNvPr>
          <p:cNvSpPr>
            <a:spLocks noGrp="1"/>
          </p:cNvSpPr>
          <p:nvPr>
            <p:ph type="title"/>
          </p:nvPr>
        </p:nvSpPr>
        <p:spPr/>
        <p:txBody>
          <a:bodyPr/>
          <a:lstStyle/>
          <a:p>
            <a:r>
              <a:rPr lang="en-GB" dirty="0"/>
              <a:t>Property Injection – Pros and Cons</a:t>
            </a:r>
          </a:p>
        </p:txBody>
      </p:sp>
      <p:sp>
        <p:nvSpPr>
          <p:cNvPr id="6" name="Text Placeholder 5">
            <a:extLst>
              <a:ext uri="{FF2B5EF4-FFF2-40B4-BE49-F238E27FC236}">
                <a16:creationId xmlns:a16="http://schemas.microsoft.com/office/drawing/2014/main" id="{E09F452D-C052-4480-8E75-C30130B59F5A}"/>
              </a:ext>
            </a:extLst>
          </p:cNvPr>
          <p:cNvSpPr>
            <a:spLocks noGrp="1"/>
          </p:cNvSpPr>
          <p:nvPr>
            <p:ph type="body" sz="quarter" idx="10"/>
          </p:nvPr>
        </p:nvSpPr>
        <p:spPr/>
        <p:txBody>
          <a:bodyPr/>
          <a:lstStyle/>
          <a:p>
            <a:r>
              <a:rPr lang="en-GB" dirty="0"/>
              <a:t>Pros</a:t>
            </a:r>
          </a:p>
          <a:p>
            <a:pPr lvl="1"/>
            <a:r>
              <a:rPr lang="en-GB" dirty="0"/>
              <a:t>Functionality can be </a:t>
            </a:r>
            <a:br>
              <a:rPr lang="en-GB" dirty="0"/>
            </a:br>
            <a:r>
              <a:rPr lang="en-GB" dirty="0"/>
              <a:t>changed at any time</a:t>
            </a:r>
          </a:p>
          <a:p>
            <a:pPr lvl="1"/>
            <a:r>
              <a:rPr lang="en-GB" dirty="0"/>
              <a:t>That makes the code very flexible</a:t>
            </a:r>
          </a:p>
        </p:txBody>
      </p:sp>
      <p:sp>
        <p:nvSpPr>
          <p:cNvPr id="7" name="Text Placeholder 6">
            <a:extLst>
              <a:ext uri="{FF2B5EF4-FFF2-40B4-BE49-F238E27FC236}">
                <a16:creationId xmlns:a16="http://schemas.microsoft.com/office/drawing/2014/main" id="{83567918-D181-4401-9E62-695D2099826D}"/>
              </a:ext>
            </a:extLst>
          </p:cNvPr>
          <p:cNvSpPr>
            <a:spLocks noGrp="1"/>
          </p:cNvSpPr>
          <p:nvPr>
            <p:ph type="body" sz="quarter" idx="11"/>
          </p:nvPr>
        </p:nvSpPr>
        <p:spPr/>
        <p:txBody>
          <a:bodyPr/>
          <a:lstStyle/>
          <a:p>
            <a:r>
              <a:rPr lang="en-GB" dirty="0"/>
              <a:t>Cons</a:t>
            </a:r>
          </a:p>
          <a:p>
            <a:pPr lvl="1"/>
            <a:r>
              <a:rPr lang="en-GB" dirty="0"/>
              <a:t>State can be invalid</a:t>
            </a:r>
          </a:p>
          <a:p>
            <a:pPr lvl="1"/>
            <a:r>
              <a:rPr lang="en-GB" dirty="0"/>
              <a:t>Less intuitive to use</a:t>
            </a:r>
          </a:p>
          <a:p>
            <a:pPr lvl="1"/>
            <a:endParaRPr lang="en-GB" dirty="0"/>
          </a:p>
          <a:p>
            <a:endParaRPr lang="en-GB" dirty="0"/>
          </a:p>
        </p:txBody>
      </p:sp>
      <p:sp>
        <p:nvSpPr>
          <p:cNvPr id="4" name="Slide Number Placeholder 3">
            <a:extLst>
              <a:ext uri="{FF2B5EF4-FFF2-40B4-BE49-F238E27FC236}">
                <a16:creationId xmlns:a16="http://schemas.microsoft.com/office/drawing/2014/main" id="{F0273F3D-FD2C-429F-8AC3-B13A923481C3}"/>
              </a:ext>
            </a:extLst>
          </p:cNvPr>
          <p:cNvSpPr>
            <a:spLocks noGrp="1"/>
          </p:cNvSpPr>
          <p:nvPr>
            <p:ph type="sldNum" sz="quarter" idx="14"/>
          </p:nvPr>
        </p:nvSpPr>
        <p:spPr/>
        <p:txBody>
          <a:bodyPr/>
          <a:lstStyle/>
          <a:p>
            <a:fld id="{C014DD1E-5D91-48A3-AD6D-45FBA980D106}" type="slidenum">
              <a:rPr lang="en-US" smtClean="0"/>
              <a:pPr/>
              <a:t>39</a:t>
            </a:fld>
            <a:endParaRPr lang="en-US" dirty="0"/>
          </a:p>
        </p:txBody>
      </p:sp>
    </p:spTree>
    <p:extLst>
      <p:ext uri="{BB962C8B-B14F-4D97-AF65-F5344CB8AC3E}">
        <p14:creationId xmlns:p14="http://schemas.microsoft.com/office/powerpoint/2010/main" val="336851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How </a:t>
            </a:r>
            <a:r>
              <a:rPr lang="en-US" b="1" dirty="0">
                <a:solidFill>
                  <a:schemeClr val="bg1"/>
                </a:solidFill>
              </a:rPr>
              <a:t>clean code </a:t>
            </a:r>
            <a:r>
              <a:rPr lang="en-US" dirty="0"/>
              <a:t>(or its absence) </a:t>
            </a:r>
            <a:r>
              <a:rPr lang="en-US" b="1" dirty="0">
                <a:solidFill>
                  <a:schemeClr val="bg1"/>
                </a:solidFill>
              </a:rPr>
              <a:t>affects</a:t>
            </a:r>
            <a:r>
              <a:rPr lang="en-US" dirty="0"/>
              <a:t> our software?</a:t>
            </a:r>
          </a:p>
          <a:p>
            <a:endParaRPr lang="bg-BG" u="sng"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Matters?</a:t>
            </a:r>
          </a:p>
        </p:txBody>
      </p:sp>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4</a:t>
            </a:fld>
            <a:endParaRPr lang="en-US" dirty="0"/>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724365" y="1917679"/>
            <a:ext cx="10093221" cy="2554545"/>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r>
              <a:rPr lang="en-US" sz="3200" b="1" dirty="0">
                <a:latin typeface="Consolas" panose="020B0609020204030204" pitchFamily="49" charset="0"/>
              </a:rPr>
              <a:t>"...So if you want to go </a:t>
            </a:r>
            <a:r>
              <a:rPr lang="en-US" sz="3200" b="1" dirty="0">
                <a:solidFill>
                  <a:schemeClr val="bg1"/>
                </a:solidFill>
                <a:latin typeface="Consolas" panose="020B0609020204030204" pitchFamily="49" charset="0"/>
              </a:rPr>
              <a:t>fast</a:t>
            </a:r>
            <a:r>
              <a:rPr lang="en-US" sz="3200" b="1" dirty="0">
                <a:latin typeface="Consolas" panose="020B0609020204030204" pitchFamily="49" charset="0"/>
              </a:rPr>
              <a:t>,</a:t>
            </a:r>
          </a:p>
          <a:p>
            <a:r>
              <a:rPr lang="en-US" sz="3200" b="1" dirty="0">
                <a:latin typeface="Consolas" panose="020B0609020204030204" pitchFamily="49" charset="0"/>
              </a:rPr>
              <a:t> if you want to get done </a:t>
            </a:r>
            <a:r>
              <a:rPr lang="en-US" sz="3200" b="1" dirty="0">
                <a:solidFill>
                  <a:schemeClr val="bg1"/>
                </a:solidFill>
                <a:latin typeface="Consolas" panose="020B0609020204030204" pitchFamily="49" charset="0"/>
              </a:rPr>
              <a:t>quickly</a:t>
            </a:r>
            <a:r>
              <a:rPr lang="en-US" sz="3200" b="1" dirty="0">
                <a:latin typeface="Consolas" panose="020B0609020204030204" pitchFamily="49" charset="0"/>
              </a:rPr>
              <a:t>,</a:t>
            </a:r>
          </a:p>
          <a:p>
            <a:r>
              <a:rPr lang="en-US" sz="3200" b="1" dirty="0">
                <a:latin typeface="Consolas" panose="020B0609020204030204" pitchFamily="49" charset="0"/>
              </a:rPr>
              <a:t> if you want your code to be </a:t>
            </a:r>
            <a:r>
              <a:rPr lang="en-US" sz="3200" b="1" dirty="0">
                <a:solidFill>
                  <a:schemeClr val="bg1"/>
                </a:solidFill>
                <a:latin typeface="Consolas" panose="020B0609020204030204" pitchFamily="49" charset="0"/>
              </a:rPr>
              <a:t>easy</a:t>
            </a:r>
            <a:r>
              <a:rPr lang="en-US" sz="3200" b="1" dirty="0">
                <a:solidFill>
                  <a:schemeClr val="tx2">
                    <a:lumMod val="75000"/>
                  </a:schemeClr>
                </a:solidFill>
                <a:latin typeface="Consolas" panose="020B0609020204030204" pitchFamily="49" charset="0"/>
              </a:rPr>
              <a:t> </a:t>
            </a:r>
            <a:r>
              <a:rPr lang="en-US" sz="3200" b="1" dirty="0">
                <a:solidFill>
                  <a:schemeClr val="bg1"/>
                </a:solidFill>
                <a:latin typeface="Consolas" panose="020B0609020204030204" pitchFamily="49" charset="0"/>
              </a:rPr>
              <a:t>to write</a:t>
            </a:r>
            <a:r>
              <a:rPr lang="en-US" sz="3200" b="1" dirty="0">
                <a:latin typeface="Consolas" panose="020B0609020204030204" pitchFamily="49" charset="0"/>
              </a:rPr>
              <a:t>,</a:t>
            </a:r>
          </a:p>
          <a:p>
            <a:r>
              <a:rPr lang="en-US" sz="3200" b="1" dirty="0">
                <a:latin typeface="Consolas" panose="020B0609020204030204" pitchFamily="49" charset="0"/>
              </a:rPr>
              <a:t> make it </a:t>
            </a:r>
            <a:r>
              <a:rPr lang="en-US" sz="3200" b="1" dirty="0">
                <a:solidFill>
                  <a:schemeClr val="bg1"/>
                </a:solidFill>
                <a:latin typeface="Consolas" panose="020B0609020204030204" pitchFamily="49" charset="0"/>
              </a:rPr>
              <a:t>easy to read</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535148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Property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40</a:t>
            </a:fld>
            <a:endParaRPr lang="en-US" dirty="0"/>
          </a:p>
        </p:txBody>
      </p:sp>
      <p:sp>
        <p:nvSpPr>
          <p:cNvPr id="5" name="Rectangle 4"/>
          <p:cNvSpPr>
            <a:spLocks noChangeArrowheads="1"/>
          </p:cNvSpPr>
          <p:nvPr/>
        </p:nvSpPr>
        <p:spPr bwMode="auto">
          <a:xfrm>
            <a:off x="1551742" y="1400752"/>
            <a:ext cx="9088515" cy="4721292"/>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 { get;</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set</a:t>
            </a: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 { get; </a:t>
            </a:r>
            <a:r>
              <a:rPr lang="en-US" sz="2400" b="1" noProof="1">
                <a:solidFill>
                  <a:schemeClr val="bg1"/>
                </a:solidFill>
                <a:latin typeface="Consolas" pitchFamily="49" charset="0"/>
                <a:cs typeface="Consolas" pitchFamily="49" charset="0"/>
              </a:rPr>
              <a:t>set</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a:t>
            </a:r>
            <a:r>
              <a:rPr lang="en-US" sz="2400" b="1" noProof="1" smtClean="0">
                <a:latin typeface="Consolas" pitchFamily="49" charset="0"/>
                <a:cs typeface="Consolas" pitchFamily="49" charset="0"/>
              </a:rPr>
              <a:t>void CopyAllChars()</a:t>
            </a:r>
            <a:endParaRPr lang="en-US" sz="2400" b="1" noProof="1">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Read/Write data through the reader/writer</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copy</a:t>
            </a:r>
            <a:r>
              <a:rPr lang="en-US" sz="2400" b="1" noProof="1">
                <a:solidFill>
                  <a:schemeClr val="tx2">
                    <a:lumMod val="75000"/>
                  </a:schemeClr>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a:t>
            </a:r>
            <a:r>
              <a:rPr lang="en-US" sz="2400" b="1" noProof="1">
                <a:solidFill>
                  <a:schemeClr val="bg1"/>
                </a:solidFill>
                <a:latin typeface="Consolas" pitchFamily="49" charset="0"/>
                <a:cs typeface="Consolas" pitchFamily="49" charset="0"/>
              </a:rPr>
              <a:t>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 </a:t>
            </a:r>
            <a:r>
              <a:rPr lang="en-US" sz="2400" b="1" noProof="1">
                <a:solidFill>
                  <a:schemeClr val="bg1"/>
                </a:solidFill>
                <a:latin typeface="Consolas" pitchFamily="49" charset="0"/>
                <a:cs typeface="Consolas" pitchFamily="49" charset="0"/>
              </a:rPr>
              <a:t>FileWriter("output.txt")</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p>
        </p:txBody>
      </p:sp>
    </p:spTree>
    <p:extLst>
      <p:ext uri="{BB962C8B-B14F-4D97-AF65-F5344CB8AC3E}">
        <p14:creationId xmlns:p14="http://schemas.microsoft.com/office/powerpoint/2010/main" val="16725612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166836-5A51-4FEC-9BF2-447C3A79A187}"/>
              </a:ext>
            </a:extLst>
          </p:cNvPr>
          <p:cNvSpPr>
            <a:spLocks noGrp="1"/>
          </p:cNvSpPr>
          <p:nvPr>
            <p:ph type="title"/>
          </p:nvPr>
        </p:nvSpPr>
        <p:spPr/>
        <p:txBody>
          <a:bodyPr/>
          <a:lstStyle/>
          <a:p>
            <a:r>
              <a:rPr lang="en-GB" dirty="0"/>
              <a:t>Parameter Injection – Pros and Cons</a:t>
            </a:r>
          </a:p>
        </p:txBody>
      </p:sp>
      <p:sp>
        <p:nvSpPr>
          <p:cNvPr id="9" name="Text Placeholder 8">
            <a:extLst>
              <a:ext uri="{FF2B5EF4-FFF2-40B4-BE49-F238E27FC236}">
                <a16:creationId xmlns:a16="http://schemas.microsoft.com/office/drawing/2014/main" id="{BB5F7F2E-D6FE-4035-9228-01CA08D9A8AD}"/>
              </a:ext>
            </a:extLst>
          </p:cNvPr>
          <p:cNvSpPr>
            <a:spLocks noGrp="1"/>
          </p:cNvSpPr>
          <p:nvPr>
            <p:ph type="body" sz="quarter" idx="10"/>
          </p:nvPr>
        </p:nvSpPr>
        <p:spPr/>
        <p:txBody>
          <a:bodyPr/>
          <a:lstStyle/>
          <a:p>
            <a:r>
              <a:rPr lang="en-GB" dirty="0"/>
              <a:t>Pros</a:t>
            </a:r>
          </a:p>
          <a:p>
            <a:pPr lvl="1"/>
            <a:r>
              <a:rPr lang="en-GB" dirty="0"/>
              <a:t>Changes are only </a:t>
            </a:r>
            <a:br>
              <a:rPr lang="en-GB" dirty="0"/>
            </a:br>
            <a:r>
              <a:rPr lang="en-GB" dirty="0"/>
              <a:t>localized to the method</a:t>
            </a:r>
          </a:p>
          <a:p>
            <a:pPr lvl="1"/>
            <a:endParaRPr lang="en-GB" dirty="0"/>
          </a:p>
          <a:p>
            <a:endParaRPr lang="en-GB" dirty="0"/>
          </a:p>
        </p:txBody>
      </p:sp>
      <p:sp>
        <p:nvSpPr>
          <p:cNvPr id="10" name="Text Placeholder 9">
            <a:extLst>
              <a:ext uri="{FF2B5EF4-FFF2-40B4-BE49-F238E27FC236}">
                <a16:creationId xmlns:a16="http://schemas.microsoft.com/office/drawing/2014/main" id="{E3CCCE33-7DBE-4C78-8107-F4C324509C42}"/>
              </a:ext>
            </a:extLst>
          </p:cNvPr>
          <p:cNvSpPr>
            <a:spLocks noGrp="1"/>
          </p:cNvSpPr>
          <p:nvPr>
            <p:ph type="body" sz="quarter" idx="11"/>
          </p:nvPr>
        </p:nvSpPr>
        <p:spPr/>
        <p:txBody>
          <a:bodyPr/>
          <a:lstStyle/>
          <a:p>
            <a:r>
              <a:rPr lang="en-GB" dirty="0"/>
              <a:t>Cons</a:t>
            </a:r>
          </a:p>
          <a:p>
            <a:pPr lvl="1"/>
            <a:r>
              <a:rPr lang="en-GB" dirty="0"/>
              <a:t>Too many parameters</a:t>
            </a:r>
          </a:p>
          <a:p>
            <a:pPr lvl="1"/>
            <a:r>
              <a:rPr lang="en-GB" dirty="0"/>
              <a:t>Breaks the method</a:t>
            </a:r>
            <a:br>
              <a:rPr lang="en-GB" dirty="0"/>
            </a:br>
            <a:r>
              <a:rPr lang="en-GB" dirty="0"/>
              <a:t>signature</a:t>
            </a:r>
          </a:p>
          <a:p>
            <a:pPr lvl="1"/>
            <a:endParaRPr lang="en-GB" dirty="0"/>
          </a:p>
          <a:p>
            <a:endParaRPr lang="en-GB" dirty="0"/>
          </a:p>
        </p:txBody>
      </p:sp>
      <p:sp>
        <p:nvSpPr>
          <p:cNvPr id="4" name="Slide Number Placeholder 3">
            <a:extLst>
              <a:ext uri="{FF2B5EF4-FFF2-40B4-BE49-F238E27FC236}">
                <a16:creationId xmlns:a16="http://schemas.microsoft.com/office/drawing/2014/main" id="{3210DB0B-9EC0-49F6-BDBC-3509ABDFCC93}"/>
              </a:ext>
            </a:extLst>
          </p:cNvPr>
          <p:cNvSpPr>
            <a:spLocks noGrp="1"/>
          </p:cNvSpPr>
          <p:nvPr>
            <p:ph type="sldNum" sz="quarter" idx="14"/>
          </p:nvPr>
        </p:nvSpPr>
        <p:spPr/>
        <p:txBody>
          <a:bodyPr/>
          <a:lstStyle/>
          <a:p>
            <a:fld id="{C014DD1E-5D91-48A3-AD6D-45FBA980D106}" type="slidenum">
              <a:rPr lang="en-US" smtClean="0"/>
              <a:pPr/>
              <a:t>41</a:t>
            </a:fld>
            <a:endParaRPr lang="en-US" dirty="0"/>
          </a:p>
        </p:txBody>
      </p:sp>
    </p:spTree>
    <p:extLst>
      <p:ext uri="{BB962C8B-B14F-4D97-AF65-F5344CB8AC3E}">
        <p14:creationId xmlns:p14="http://schemas.microsoft.com/office/powerpoint/2010/main" val="11255762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Parameter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42</a:t>
            </a:fld>
            <a:endParaRPr lang="en-US" dirty="0"/>
          </a:p>
        </p:txBody>
      </p:sp>
      <p:sp>
        <p:nvSpPr>
          <p:cNvPr id="5" name="Rectangle 4"/>
          <p:cNvSpPr>
            <a:spLocks noChangeArrowheads="1"/>
          </p:cNvSpPr>
          <p:nvPr/>
        </p:nvSpPr>
        <p:spPr bwMode="auto">
          <a:xfrm>
            <a:off x="1490986" y="1380479"/>
            <a:ext cx="9210027" cy="3748719"/>
          </a:xfrm>
          <a:prstGeom prst="rect">
            <a:avLst/>
          </a:prstGeom>
          <a:solidFill>
            <a:schemeClr val="tx1">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CopyAllChars(</a:t>
            </a:r>
            <a:r>
              <a:rPr lang="en-US" sz="2400" b="1" noProof="1">
                <a:solidFill>
                  <a:schemeClr val="bg1"/>
                </a:solidFill>
                <a:latin typeface="Consolas" pitchFamily="49" charset="0"/>
                <a:cs typeface="Consolas" pitchFamily="49" charset="0"/>
              </a:rPr>
              <a:t>IReader 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 writer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endParaRPr lang="en-US" sz="2400" b="1" noProof="1">
              <a:solidFill>
                <a:schemeClr val="accent2"/>
              </a:solidFill>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reader = new ConsoleReader();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writer = new FileWriter("output.txt");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r>
              <a:rPr lang="en-US" sz="2400" b="1" noProof="1">
                <a:solidFill>
                  <a:schemeClr val="bg1"/>
                </a:solidFill>
                <a:latin typeface="Consolas" pitchFamily="49" charset="0"/>
                <a:cs typeface="Consolas" pitchFamily="49" charset="0"/>
              </a:rPr>
              <a:t>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writer</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16088058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Classic DIP Violations:</a:t>
            </a:r>
          </a:p>
          <a:p>
            <a:pPr lvl="1"/>
            <a:r>
              <a:rPr lang="en-US" dirty="0"/>
              <a:t>Using the </a:t>
            </a:r>
            <a:r>
              <a:rPr lang="en-US" b="1" dirty="0">
                <a:solidFill>
                  <a:schemeClr val="bg1"/>
                </a:solidFill>
                <a:latin typeface="Consolas" panose="020B0609020204030204" pitchFamily="49" charset="0"/>
                <a:cs typeface="Consolas" panose="020B0609020204030204" pitchFamily="49" charset="0"/>
              </a:rPr>
              <a:t>new</a:t>
            </a:r>
            <a:r>
              <a:rPr lang="en-US" dirty="0"/>
              <a:t> keyword</a:t>
            </a:r>
          </a:p>
          <a:p>
            <a:pPr lvl="1"/>
            <a:r>
              <a:rPr lang="en-US" dirty="0"/>
              <a:t>Using </a:t>
            </a:r>
            <a:r>
              <a:rPr lang="en-US" b="1" dirty="0">
                <a:solidFill>
                  <a:schemeClr val="bg1"/>
                </a:solidFill>
                <a:latin typeface="Consolas" panose="020B0609020204030204" pitchFamily="49" charset="0"/>
              </a:rPr>
              <a:t>static</a:t>
            </a:r>
            <a:r>
              <a:rPr lang="en-US" dirty="0"/>
              <a:t> methods / properties</a:t>
            </a:r>
          </a:p>
          <a:p>
            <a:r>
              <a:rPr lang="en-US" dirty="0"/>
              <a:t>How to fix code, that violates the DIP:</a:t>
            </a:r>
          </a:p>
          <a:p>
            <a:pPr lvl="1">
              <a:buClr>
                <a:schemeClr val="tx1"/>
              </a:buClr>
            </a:pPr>
            <a:r>
              <a:rPr lang="en-US" b="1" dirty="0">
                <a:solidFill>
                  <a:schemeClr val="bg1"/>
                </a:solidFill>
              </a:rPr>
              <a:t>Extract</a:t>
            </a:r>
            <a:r>
              <a:rPr lang="en-US" dirty="0">
                <a:solidFill>
                  <a:schemeClr val="tx2">
                    <a:lumMod val="75000"/>
                  </a:schemeClr>
                </a:solidFill>
              </a:rPr>
              <a:t> </a:t>
            </a:r>
            <a:r>
              <a:rPr lang="en-US" b="1" dirty="0">
                <a:solidFill>
                  <a:schemeClr val="bg1"/>
                </a:solidFill>
              </a:rPr>
              <a:t>interfaces</a:t>
            </a:r>
            <a:r>
              <a:rPr lang="en-US" dirty="0">
                <a:solidFill>
                  <a:schemeClr val="tx2">
                    <a:lumMod val="75000"/>
                  </a:schemeClr>
                </a:solidFill>
              </a:rPr>
              <a:t> </a:t>
            </a:r>
            <a:r>
              <a:rPr lang="en-US" dirty="0"/>
              <a:t>+ use </a:t>
            </a:r>
            <a:r>
              <a:rPr lang="en-US" b="1" dirty="0">
                <a:solidFill>
                  <a:schemeClr val="bg1"/>
                </a:solidFill>
              </a:rPr>
              <a:t>constructor</a:t>
            </a:r>
            <a:r>
              <a:rPr lang="en-US" dirty="0">
                <a:solidFill>
                  <a:schemeClr val="tx2">
                    <a:lumMod val="75000"/>
                  </a:schemeClr>
                </a:solidFill>
              </a:rPr>
              <a:t> </a:t>
            </a:r>
            <a:r>
              <a:rPr lang="en-US" b="1" dirty="0">
                <a:solidFill>
                  <a:schemeClr val="bg1"/>
                </a:solidFill>
              </a:rPr>
              <a:t>injection</a:t>
            </a:r>
          </a:p>
          <a:p>
            <a:pPr lvl="1"/>
            <a:r>
              <a:rPr lang="en-US" dirty="0"/>
              <a:t>Set up an Inversion of Control (</a:t>
            </a:r>
            <a:r>
              <a:rPr lang="en-US" b="1" dirty="0">
                <a:solidFill>
                  <a:schemeClr val="bg1"/>
                </a:solidFill>
              </a:rPr>
              <a:t>IoC</a:t>
            </a:r>
            <a:r>
              <a:rPr lang="en-US" dirty="0"/>
              <a:t>) container</a:t>
            </a:r>
          </a:p>
          <a:p>
            <a:endParaRPr lang="en-US" dirty="0"/>
          </a:p>
          <a:p>
            <a:endParaRPr lang="bg-BG" dirty="0"/>
          </a:p>
        </p:txBody>
      </p:sp>
      <p:sp>
        <p:nvSpPr>
          <p:cNvPr id="2" name="Title 1"/>
          <p:cNvSpPr>
            <a:spLocks noGrp="1"/>
          </p:cNvSpPr>
          <p:nvPr>
            <p:ph type="title"/>
          </p:nvPr>
        </p:nvSpPr>
        <p:spPr/>
        <p:txBody>
          <a:bodyPr/>
          <a:lstStyle/>
          <a:p>
            <a:r>
              <a:rPr lang="en-US"/>
              <a:t>DIP Violations</a:t>
            </a:r>
            <a:endParaRPr lang="bg-BG"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43</a:t>
            </a:fld>
            <a:endParaRPr lang="en-US" dirty="0"/>
          </a:p>
        </p:txBody>
      </p:sp>
    </p:spTree>
    <p:extLst>
      <p:ext uri="{BB962C8B-B14F-4D97-AF65-F5344CB8AC3E}">
        <p14:creationId xmlns:p14="http://schemas.microsoft.com/office/powerpoint/2010/main" val="4173132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44</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11815018"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buClr>
                <a:schemeClr val="bg2"/>
              </a:buClr>
            </a:pPr>
            <a:r>
              <a:rPr lang="en-GB" sz="3600" b="1" dirty="0">
                <a:solidFill>
                  <a:schemeClr val="bg1"/>
                </a:solidFill>
              </a:rPr>
              <a:t>SOLID</a:t>
            </a:r>
            <a:r>
              <a:rPr lang="en-GB" sz="3600" dirty="0">
                <a:solidFill>
                  <a:schemeClr val="bg2"/>
                </a:solidFill>
              </a:rPr>
              <a:t> principle make software more:</a:t>
            </a:r>
          </a:p>
          <a:p>
            <a:pPr lvl="1">
              <a:lnSpc>
                <a:spcPct val="100000"/>
              </a:lnSpc>
            </a:pPr>
            <a:r>
              <a:rPr lang="en-GB" sz="3400" dirty="0">
                <a:solidFill>
                  <a:schemeClr val="bg2"/>
                </a:solidFill>
              </a:rPr>
              <a:t>Understandable</a:t>
            </a:r>
          </a:p>
          <a:p>
            <a:pPr lvl="1">
              <a:lnSpc>
                <a:spcPct val="100000"/>
              </a:lnSpc>
            </a:pPr>
            <a:r>
              <a:rPr lang="en-GB" sz="3400" dirty="0">
                <a:solidFill>
                  <a:schemeClr val="bg2"/>
                </a:solidFill>
              </a:rPr>
              <a:t>Flexible</a:t>
            </a:r>
          </a:p>
          <a:p>
            <a:pPr lvl="1">
              <a:lnSpc>
                <a:spcPct val="100000"/>
              </a:lnSpc>
            </a:pPr>
            <a:r>
              <a:rPr lang="en-GB" sz="3400" dirty="0">
                <a:solidFill>
                  <a:schemeClr val="bg2"/>
                </a:solidFill>
              </a:rPr>
              <a:t>Maintainable</a:t>
            </a:r>
          </a:p>
          <a:p>
            <a:pPr>
              <a:lnSpc>
                <a:spcPct val="100000"/>
              </a:lnSpc>
            </a:pPr>
            <a:endParaRPr lang="en-GB" sz="3600" dirty="0">
              <a:solidFill>
                <a:schemeClr val="bg2"/>
              </a:solidFill>
            </a:endParaRPr>
          </a:p>
          <a:p>
            <a:pPr>
              <a:lnSpc>
                <a:spcPct val="100000"/>
              </a:lnSpc>
            </a:pPr>
            <a:endParaRPr lang="en-GB" sz="3600" dirty="0">
              <a:solidFill>
                <a:schemeClr val="bg2"/>
              </a:solidFill>
            </a:endParaRP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8" y="6400800"/>
            <a:ext cx="12114212" cy="363538"/>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5947" y="4535549"/>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8697" y="4535549"/>
            <a:ext cx="3961114" cy="863377"/>
          </a:xfrm>
          <a:prstGeom prst="roundRect">
            <a:avLst/>
          </a:prstGeom>
          <a:solidFill>
            <a:schemeClr val="bg2"/>
          </a:solidFill>
          <a:ln>
            <a:solidFill>
              <a:schemeClr val="tx1"/>
            </a:solidFill>
          </a:ln>
          <a:effectLst/>
          <a:extLst/>
        </p:spPr>
      </p:pic>
      <p:pic>
        <p:nvPicPr>
          <p:cNvPr id="26" name="Netpeak" descr="Ð ÐµÐ·ÑÐ»ÑÐ°Ñ Ñ Ð¸Ð·Ð¾Ð±ÑÐ°Ð¶ÐµÐ½Ð¸Ðµ Ð·Ð° netpeak">
            <a:hlinkClick r:id="rId7"/>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91" t="-11436" r="-7291" b="-11436"/>
          <a:stretch/>
        </p:blipFill>
        <p:spPr bwMode="auto">
          <a:xfrm>
            <a:off x="5330975" y="2475025"/>
            <a:ext cx="5792330" cy="863377"/>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9"/>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2284" r="-9241"/>
          <a:stretch/>
        </p:blipFill>
        <p:spPr bwMode="auto">
          <a:xfrm>
            <a:off x="1068698" y="2475025"/>
            <a:ext cx="3857374" cy="863377"/>
          </a:xfrm>
          <a:prstGeom prst="roundRect">
            <a:avLst/>
          </a:prstGeom>
          <a:solidFill>
            <a:schemeClr val="bg2"/>
          </a:solidFill>
          <a:ln>
            <a:solidFill>
              <a:schemeClr val="tx1"/>
            </a:solidFill>
          </a:ln>
          <a:effectLst/>
          <a:extLst/>
        </p:spPr>
      </p:pic>
      <p:pic>
        <p:nvPicPr>
          <p:cNvPr id="25" name="Telenor">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003" r="-12003" b="-2307"/>
          <a:stretch/>
        </p:blipFill>
        <p:spPr>
          <a:xfrm>
            <a:off x="8675765" y="1444763"/>
            <a:ext cx="2447538" cy="863377"/>
          </a:xfrm>
          <a:prstGeom prst="roundRect">
            <a:avLst/>
          </a:prstGeom>
          <a:solidFill>
            <a:schemeClr val="bg2"/>
          </a:solidFill>
          <a:ln>
            <a:solidFill>
              <a:schemeClr val="tx1"/>
            </a:solidFill>
          </a:ln>
          <a:effectLst/>
        </p:spPr>
      </p:pic>
      <p:pic>
        <p:nvPicPr>
          <p:cNvPr id="34" name="XS">
            <a:hlinkClick r:id="rId13"/>
          </p:cNvPr>
          <p:cNvPicPr>
            <a:picLocks noChangeAspect="1"/>
          </p:cNvPicPr>
          <p:nvPr/>
        </p:nvPicPr>
        <p:blipFill rotWithShape="1">
          <a:blip r:embed="rId14" cstate="print">
            <a:extLst>
              <a:ext uri="{28A0092B-C50C-407E-A947-70E740481C1C}">
                <a14:useLocalDpi xmlns:a14="http://schemas.microsoft.com/office/drawing/2010/main" val="0"/>
              </a:ext>
            </a:extLst>
          </a:blip>
          <a:srcRect l="-8796" t="-9452" r="-8796" b="-9452"/>
          <a:stretch/>
        </p:blipFill>
        <p:spPr>
          <a:xfrm>
            <a:off x="1068697" y="1444763"/>
            <a:ext cx="4184702" cy="863377"/>
          </a:xfrm>
          <a:prstGeom prst="roundRect">
            <a:avLst/>
          </a:prstGeom>
          <a:solidFill>
            <a:schemeClr val="bg2"/>
          </a:solidFill>
          <a:ln>
            <a:solidFill>
              <a:schemeClr val="tx1"/>
            </a:solidFill>
          </a:ln>
          <a:effectLst/>
        </p:spPr>
      </p:pic>
      <p:pic>
        <p:nvPicPr>
          <p:cNvPr id="36" name="SB Tech">
            <a:hlinkClick r:id="rId15"/>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22" r="-689"/>
          <a:stretch/>
        </p:blipFill>
        <p:spPr>
          <a:xfrm>
            <a:off x="5608078" y="1444763"/>
            <a:ext cx="2713010" cy="863377"/>
          </a:xfrm>
          <a:prstGeom prst="roundRect">
            <a:avLst/>
          </a:prstGeom>
          <a:solidFill>
            <a:schemeClr val="bg2"/>
          </a:solidFill>
          <a:ln>
            <a:solidFill>
              <a:schemeClr val="tx1"/>
            </a:solidFill>
          </a:ln>
          <a:effectLst/>
        </p:spPr>
      </p:pic>
      <p:pic>
        <p:nvPicPr>
          <p:cNvPr id="27" name="Postbank">
            <a:hlinkClick r:id="rId17"/>
          </p:cNvPr>
          <p:cNvPicPr>
            <a:picLocks noChangeAspect="1"/>
          </p:cNvPicPr>
          <p:nvPr/>
        </p:nvPicPr>
        <p:blipFill rotWithShape="1">
          <a:blip r:embed="rId18" cstate="print">
            <a:extLst>
              <a:ext uri="{28A0092B-C50C-407E-A947-70E740481C1C}">
                <a14:useLocalDpi xmlns:a14="http://schemas.microsoft.com/office/drawing/2010/main" val="0"/>
              </a:ext>
            </a:extLst>
          </a:blip>
          <a:srcRect l="-21826" t="-8951" r="-21826" b="-8951"/>
          <a:stretch/>
        </p:blipFill>
        <p:spPr>
          <a:xfrm>
            <a:off x="5971904" y="3505287"/>
            <a:ext cx="2519002" cy="863377"/>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19"/>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4663" t="-10753" r="-34663" b="-10753"/>
          <a:stretch/>
        </p:blipFill>
        <p:spPr bwMode="auto">
          <a:xfrm>
            <a:off x="8853643" y="3505287"/>
            <a:ext cx="2269662" cy="863377"/>
          </a:xfrm>
          <a:prstGeom prst="roundRect">
            <a:avLst/>
          </a:prstGeom>
          <a:solidFill>
            <a:schemeClr val="bg2"/>
          </a:solidFill>
          <a:ln>
            <a:solidFill>
              <a:schemeClr val="tx1"/>
            </a:solidFill>
          </a:ln>
          <a:effectLst/>
          <a:extLst/>
        </p:spPr>
      </p:pic>
      <p:pic>
        <p:nvPicPr>
          <p:cNvPr id="37" name="SmartIT">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4503" t="-16504" r="-14503" b="-16504"/>
          <a:stretch/>
        </p:blipFill>
        <p:spPr>
          <a:xfrm>
            <a:off x="1068698" y="3505287"/>
            <a:ext cx="4540472" cy="863377"/>
          </a:xfrm>
          <a:prstGeom prst="roundRect">
            <a:avLst/>
          </a:prstGeom>
          <a:solidFill>
            <a:schemeClr val="bg2"/>
          </a:solidFill>
          <a:ln>
            <a:solidFill>
              <a:schemeClr val="tx1"/>
            </a:solidFill>
          </a:ln>
          <a:effectLst/>
        </p:spPr>
      </p:pic>
      <p:pic>
        <p:nvPicPr>
          <p:cNvPr id="28" name="Codexio">
            <a:hlinkClick r:id="rId23"/>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8589" t="-22282" r="-30138" b="-23831"/>
          <a:stretch/>
        </p:blipFill>
        <p:spPr>
          <a:xfrm>
            <a:off x="6704669" y="5565810"/>
            <a:ext cx="1748647" cy="863377"/>
          </a:xfrm>
          <a:prstGeom prst="roundRect">
            <a:avLst/>
          </a:prstGeom>
          <a:solidFill>
            <a:schemeClr val="bg2"/>
          </a:solidFill>
          <a:ln>
            <a:solidFill>
              <a:schemeClr val="tx1"/>
            </a:solidFill>
          </a:ln>
          <a:effectLst/>
        </p:spPr>
      </p:pic>
      <p:pic>
        <p:nvPicPr>
          <p:cNvPr id="16" name="Infragistics">
            <a:hlinkClick r:id="rId25"/>
            <a:extLst>
              <a:ext uri="{FF2B5EF4-FFF2-40B4-BE49-F238E27FC236}">
                <a16:creationId xmlns:a16="http://schemas.microsoft.com/office/drawing/2014/main" id="{0FDF11E6-F5ED-4FB2-96CD-9D306D28A0DB}"/>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4204" r="-4204"/>
          <a:stretch>
            <a:fillRect/>
          </a:stretch>
        </p:blipFill>
        <p:spPr>
          <a:xfrm>
            <a:off x="3490493" y="5565810"/>
            <a:ext cx="2873046" cy="863377"/>
          </a:xfrm>
          <a:prstGeom prst="roundRect">
            <a:avLst/>
          </a:prstGeom>
          <a:solidFill>
            <a:schemeClr val="bg2"/>
          </a:solidFill>
          <a:ln>
            <a:solidFill>
              <a:schemeClr val="tx1"/>
            </a:solidFill>
          </a:ln>
          <a:effectLst>
            <a:softEdge rad="0"/>
          </a:effectLst>
        </p:spPr>
      </p:pic>
    </p:spTree>
    <p:extLst>
      <p:ext uri="{BB962C8B-B14F-4D97-AF65-F5344CB8AC3E}">
        <p14:creationId xmlns:p14="http://schemas.microsoft.com/office/powerpoint/2010/main" val="19294206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2273" y="1710773"/>
            <a:ext cx="8227457" cy="4150197"/>
            <a:chOff x="1492446" y="2067924"/>
            <a:chExt cx="6811766" cy="3436077"/>
          </a:xfrm>
        </p:grpSpPr>
        <p:pic>
          <p:nvPicPr>
            <p:cNvPr id="2" name="Picture 1">
              <a:hlinkClick r:id="rId3"/>
            </p:cNvPr>
            <p:cNvPicPr>
              <a:picLocks noChangeAspect="1"/>
            </p:cNvPicPr>
            <p:nvPr/>
          </p:nvPicPr>
          <p:blipFill rotWithShape="1">
            <a:blip r:embed="rId4"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5"/>
            </p:cNvPr>
            <p:cNvPicPr>
              <a:picLocks noChangeAspect="1"/>
            </p:cNvPicPr>
            <p:nvPr/>
          </p:nvPicPr>
          <p:blipFill rotWithShape="1">
            <a:blip r:embed="rId6"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7"/>
            </p:cNvPr>
            <p:cNvPicPr>
              <a:picLocks noChangeAspect="1"/>
            </p:cNvPicPr>
            <p:nvPr/>
          </p:nvPicPr>
          <p:blipFill rotWithShape="1">
            <a:blip r:embed="rId8"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9"/>
            </p:cNvPr>
            <p:cNvPicPr>
              <a:picLocks noChangeAspect="1"/>
            </p:cNvPicPr>
            <p:nvPr/>
          </p:nvPicPr>
          <p:blipFill rotWithShape="1">
            <a:blip r:embed="rId10"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23150047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1" y="2538113"/>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2728" y="2057401"/>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4201" y="3654372"/>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4200" y="5359668"/>
            <a:ext cx="1041962" cy="104196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49</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448"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Single Responsibility</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152900" y="847725"/>
            <a:ext cx="3810000" cy="3333750"/>
          </a:xfrm>
          <a:prstGeom prst="rect">
            <a:avLst/>
          </a:prstGeom>
        </p:spPr>
      </p:pic>
    </p:spTree>
    <p:extLst>
      <p:ext uri="{BB962C8B-B14F-4D97-AF65-F5344CB8AC3E}">
        <p14:creationId xmlns:p14="http://schemas.microsoft.com/office/powerpoint/2010/main" val="2855755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65510" y="1121144"/>
            <a:ext cx="9929724" cy="5276048"/>
          </a:xfrm>
        </p:spPr>
        <p:txBody>
          <a:bodyPr/>
          <a:lstStyle/>
          <a:p>
            <a:r>
              <a:rPr lang="en-US" dirty="0"/>
              <a:t>Every class should be </a:t>
            </a:r>
            <a:r>
              <a:rPr lang="en-US" dirty="0">
                <a:solidFill>
                  <a:schemeClr val="tx2">
                    <a:lumMod val="75000"/>
                  </a:schemeClr>
                </a:solidFill>
              </a:rPr>
              <a:t>responsible</a:t>
            </a:r>
            <a:r>
              <a:rPr lang="en-US" dirty="0"/>
              <a:t> </a:t>
            </a:r>
            <a:r>
              <a:rPr lang="en-US" b="1" dirty="0">
                <a:solidFill>
                  <a:schemeClr val="bg1"/>
                </a:solidFill>
              </a:rPr>
              <a:t>for only a single </a:t>
            </a:r>
            <a:r>
              <a:rPr lang="en-US" dirty="0"/>
              <a:t/>
            </a:r>
            <a:br>
              <a:rPr lang="en-US" dirty="0"/>
            </a:br>
            <a:r>
              <a:rPr lang="en-US" b="1" dirty="0">
                <a:solidFill>
                  <a:schemeClr val="bg1"/>
                </a:solidFill>
              </a:rPr>
              <a:t>part of the functionality</a:t>
            </a:r>
            <a:r>
              <a:rPr lang="en-US" dirty="0"/>
              <a:t> and that responsibility </a:t>
            </a:r>
            <a:br>
              <a:rPr lang="en-US" dirty="0"/>
            </a:br>
            <a:r>
              <a:rPr lang="en-US" dirty="0"/>
              <a:t>should be entirely </a:t>
            </a:r>
            <a:r>
              <a:rPr lang="en-US" b="1" dirty="0">
                <a:solidFill>
                  <a:schemeClr val="bg1"/>
                </a:solidFill>
              </a:rPr>
              <a:t>encapsulated</a:t>
            </a:r>
            <a:r>
              <a:rPr lang="en-US" dirty="0"/>
              <a:t> by the class. </a:t>
            </a:r>
          </a:p>
          <a:p>
            <a:pPr marL="0" indent="0">
              <a:buNone/>
            </a:pPr>
            <a:endParaRPr lang="en-US" dirty="0">
              <a:solidFill>
                <a:schemeClr val="tx2">
                  <a:lumMod val="75000"/>
                </a:schemeClr>
              </a:solidFill>
            </a:endParaRPr>
          </a:p>
          <a:p>
            <a:endParaRPr lang="bg-BG" dirty="0"/>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sp>
        <p:nvSpPr>
          <p:cNvPr id="6" name="Rectangle 5">
            <a:extLst>
              <a:ext uri="{FF2B5EF4-FFF2-40B4-BE49-F238E27FC236}">
                <a16:creationId xmlns:a16="http://schemas.microsoft.com/office/drawing/2014/main" id="{01CB2FA2-4A95-4B3A-91F4-8D5F96438473}"/>
              </a:ext>
            </a:extLst>
          </p:cNvPr>
          <p:cNvSpPr>
            <a:spLocks noChangeArrowheads="1"/>
          </p:cNvSpPr>
          <p:nvPr/>
        </p:nvSpPr>
        <p:spPr bwMode="auto">
          <a:xfrm>
            <a:off x="2712963" y="2898328"/>
            <a:ext cx="8108917" cy="1569660"/>
          </a:xfrm>
          <a:prstGeom prst="rect">
            <a:avLst/>
          </a:prstGeom>
          <a:solidFill>
            <a:schemeClr val="tx1">
              <a:lumMod val="40000"/>
              <a:lumOff val="60000"/>
              <a:alpha val="20000"/>
            </a:schemeClr>
          </a:solidFill>
          <a:ln w="12700">
            <a:solidFill>
              <a:schemeClr val="accent5">
                <a:lumMod val="60000"/>
                <a:lumOff val="40000"/>
              </a:schemeClr>
            </a:solidFill>
          </a:ln>
        </p:spPr>
        <p:txBody>
          <a:bodyPr wrap="square">
            <a:spAutoFit/>
          </a:bodyPr>
          <a:lstStyle/>
          <a:p>
            <a:r>
              <a:rPr lang="en-GB" sz="3200" b="1" dirty="0">
                <a:latin typeface="Consolas" panose="020B0609020204030204" pitchFamily="49" charset="0"/>
              </a:rPr>
              <a:t>"There should never be more than </a:t>
            </a:r>
            <a:br>
              <a:rPr lang="en-GB" sz="3200" b="1" dirty="0">
                <a:latin typeface="Consolas" panose="020B0609020204030204" pitchFamily="49" charset="0"/>
              </a:rPr>
            </a:br>
            <a:r>
              <a:rPr lang="en-GB" sz="3200" b="1" dirty="0">
                <a:latin typeface="Consolas" panose="020B0609020204030204" pitchFamily="49" charset="0"/>
              </a:rPr>
              <a:t>one reason for a class to change."</a:t>
            </a:r>
          </a:p>
          <a:p>
            <a:r>
              <a:rPr lang="en-GB" sz="3200" b="1" dirty="0">
                <a:latin typeface="Consolas" panose="020B0609020204030204" pitchFamily="49" charset="0"/>
              </a:rPr>
              <a:t>	- Robert C. "Uncle Bob" Martin</a:t>
            </a:r>
          </a:p>
        </p:txBody>
      </p:sp>
    </p:spTree>
    <p:extLst>
      <p:ext uri="{BB962C8B-B14F-4D97-AF65-F5344CB8AC3E}">
        <p14:creationId xmlns:p14="http://schemas.microsoft.com/office/powerpoint/2010/main" val="2001242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lnSpc>
                <a:spcPct val="100000"/>
              </a:lnSpc>
              <a:buClr>
                <a:schemeClr val="tx1"/>
              </a:buClr>
            </a:pPr>
            <a:r>
              <a:rPr lang="en-US" sz="3600" b="1" dirty="0">
                <a:solidFill>
                  <a:schemeClr val="bg1"/>
                </a:solidFill>
              </a:rPr>
              <a:t>Cohesion</a:t>
            </a:r>
            <a:r>
              <a:rPr lang="en-US" sz="3600" dirty="0"/>
              <a:t> refers</a:t>
            </a:r>
            <a:r>
              <a:rPr lang="bg-BG" sz="3600" dirty="0"/>
              <a:t> </a:t>
            </a:r>
            <a:r>
              <a:rPr lang="en-US" sz="3600" dirty="0"/>
              <a:t>to the grouping</a:t>
            </a:r>
            <a:r>
              <a:rPr lang="en-US" sz="3600" b="1" dirty="0">
                <a:solidFill>
                  <a:schemeClr val="bg1"/>
                </a:solidFill>
              </a:rPr>
              <a:t> </a:t>
            </a:r>
            <a:r>
              <a:rPr lang="en-US" sz="3600" dirty="0"/>
              <a:t>of</a:t>
            </a:r>
            <a:r>
              <a:rPr lang="en-US" sz="3600" b="1" dirty="0">
                <a:solidFill>
                  <a:schemeClr val="bg1"/>
                </a:solidFill>
              </a:rPr>
              <a:t> functionally related</a:t>
            </a:r>
            <a:r>
              <a:rPr lang="en-US" sz="3600" dirty="0"/>
              <a:t> </a:t>
            </a:r>
            <a:br>
              <a:rPr lang="en-US" sz="3600" dirty="0"/>
            </a:br>
            <a:r>
              <a:rPr lang="en-US" sz="3600" b="1" dirty="0">
                <a:solidFill>
                  <a:schemeClr val="bg1"/>
                </a:solidFill>
              </a:rPr>
              <a:t>processes</a:t>
            </a:r>
            <a:r>
              <a:rPr lang="en-US" sz="3600" dirty="0"/>
              <a:t> into a particular </a:t>
            </a:r>
            <a:r>
              <a:rPr lang="en-US" sz="3600" dirty="0">
                <a:solidFill>
                  <a:schemeClr val="tx2">
                    <a:lumMod val="75000"/>
                  </a:schemeClr>
                </a:solidFill>
              </a:rPr>
              <a:t>module</a:t>
            </a:r>
            <a:r>
              <a:rPr lang="en-US" sz="3600" dirty="0"/>
              <a:t>.</a:t>
            </a:r>
            <a:endParaRPr lang="bg-BG" sz="3600" dirty="0"/>
          </a:p>
          <a:p>
            <a:pPr>
              <a:lnSpc>
                <a:spcPct val="100000"/>
              </a:lnSpc>
            </a:pPr>
            <a:r>
              <a:rPr lang="en-US" sz="3600" dirty="0"/>
              <a:t>Aim for</a:t>
            </a:r>
            <a:r>
              <a:rPr lang="en-US" sz="3600" dirty="0">
                <a:solidFill>
                  <a:schemeClr val="tx2">
                    <a:lumMod val="75000"/>
                  </a:schemeClr>
                </a:solidFill>
              </a:rPr>
              <a:t> </a:t>
            </a:r>
            <a:r>
              <a:rPr lang="en-US" sz="3600" b="1" dirty="0">
                <a:solidFill>
                  <a:schemeClr val="bg1"/>
                </a:solidFill>
              </a:rPr>
              <a:t>strong cohesion</a:t>
            </a:r>
          </a:p>
          <a:p>
            <a:pPr lvl="1">
              <a:lnSpc>
                <a:spcPct val="100000"/>
              </a:lnSpc>
            </a:pPr>
            <a:r>
              <a:rPr lang="en-US" sz="3600" dirty="0"/>
              <a:t>Each</a:t>
            </a:r>
            <a:r>
              <a:rPr lang="en-US" sz="3600" dirty="0">
                <a:solidFill>
                  <a:schemeClr val="tx2">
                    <a:lumMod val="75000"/>
                  </a:schemeClr>
                </a:solidFill>
              </a:rPr>
              <a:t> </a:t>
            </a:r>
            <a:r>
              <a:rPr lang="en-US" sz="3600" b="1" dirty="0">
                <a:solidFill>
                  <a:schemeClr val="bg1"/>
                </a:solidFill>
              </a:rPr>
              <a:t>task</a:t>
            </a:r>
            <a:r>
              <a:rPr lang="en-US" sz="3600" dirty="0">
                <a:solidFill>
                  <a:schemeClr val="tx2">
                    <a:lumMod val="75000"/>
                  </a:schemeClr>
                </a:solidFill>
              </a:rPr>
              <a:t> </a:t>
            </a:r>
            <a:r>
              <a:rPr lang="en-US" sz="3600" dirty="0"/>
              <a:t>maps a </a:t>
            </a:r>
            <a:r>
              <a:rPr lang="en-US" sz="3600" b="1" dirty="0">
                <a:solidFill>
                  <a:schemeClr val="bg1"/>
                </a:solidFill>
              </a:rPr>
              <a:t>single</a:t>
            </a:r>
            <a:r>
              <a:rPr lang="en-US" sz="3600" dirty="0">
                <a:solidFill>
                  <a:schemeClr val="tx2">
                    <a:lumMod val="75000"/>
                  </a:schemeClr>
                </a:solidFill>
              </a:rPr>
              <a:t> </a:t>
            </a:r>
            <a:r>
              <a:rPr lang="en-US" sz="3600" dirty="0"/>
              <a:t>code unit</a:t>
            </a:r>
          </a:p>
          <a:p>
            <a:pPr lvl="1">
              <a:lnSpc>
                <a:spcPct val="100000"/>
              </a:lnSpc>
            </a:pPr>
            <a:r>
              <a:rPr lang="en-US" sz="3600" dirty="0"/>
              <a:t>A method should do </a:t>
            </a:r>
            <a:r>
              <a:rPr lang="en-US" sz="3600" b="1" dirty="0">
                <a:solidFill>
                  <a:schemeClr val="bg1"/>
                </a:solidFill>
              </a:rPr>
              <a:t>one</a:t>
            </a:r>
            <a:r>
              <a:rPr lang="en-US" sz="3600" dirty="0">
                <a:solidFill>
                  <a:schemeClr val="tx2">
                    <a:lumMod val="75000"/>
                  </a:schemeClr>
                </a:solidFill>
              </a:rPr>
              <a:t> </a:t>
            </a:r>
            <a:r>
              <a:rPr lang="en-US" sz="3600" b="1" dirty="0">
                <a:solidFill>
                  <a:schemeClr val="bg1"/>
                </a:solidFill>
              </a:rPr>
              <a:t>operation</a:t>
            </a:r>
          </a:p>
          <a:p>
            <a:pPr lvl="1">
              <a:lnSpc>
                <a:spcPct val="100000"/>
              </a:lnSpc>
            </a:pPr>
            <a:r>
              <a:rPr lang="en-US" sz="3600" dirty="0"/>
              <a:t>A class should represent </a:t>
            </a:r>
            <a:r>
              <a:rPr lang="en-US" sz="3600" b="1" dirty="0">
                <a:solidFill>
                  <a:schemeClr val="bg1"/>
                </a:solidFill>
              </a:rPr>
              <a:t>one entity</a:t>
            </a:r>
            <a:endParaRPr lang="bg-BG" sz="3600" b="1" dirty="0">
              <a:solidFill>
                <a:schemeClr val="bg1"/>
              </a:solidFill>
            </a:endParaRP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af-ZA"/>
              <a:t>Strong </a:t>
            </a:r>
            <a:r>
              <a:rPr lang="en-US" dirty="0"/>
              <a:t>Cohesion / Loose Coupling</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7</a:t>
            </a:fld>
            <a:endParaRPr lang="en-US" dirty="0"/>
          </a:p>
        </p:txBody>
      </p:sp>
      <p:pic>
        <p:nvPicPr>
          <p:cNvPr id="3" name="Picture 2">
            <a:extLst>
              <a:ext uri="{FF2B5EF4-FFF2-40B4-BE49-F238E27FC236}">
                <a16:creationId xmlns:a16="http://schemas.microsoft.com/office/drawing/2014/main" id="{3BDDE622-F9A8-47F5-8CC3-C72227AFDEC8}"/>
              </a:ext>
            </a:extLst>
          </p:cNvPr>
          <p:cNvPicPr>
            <a:picLocks noChangeAspect="1"/>
          </p:cNvPicPr>
          <p:nvPr/>
        </p:nvPicPr>
        <p:blipFill>
          <a:blip r:embed="rId3"/>
          <a:stretch>
            <a:fillRect/>
          </a:stretch>
        </p:blipFill>
        <p:spPr>
          <a:xfrm>
            <a:off x="8408155" y="2267261"/>
            <a:ext cx="2576593" cy="2323477"/>
          </a:xfrm>
          <a:prstGeom prst="rect">
            <a:avLst/>
          </a:prstGeom>
        </p:spPr>
      </p:pic>
    </p:spTree>
    <p:extLst>
      <p:ext uri="{BB962C8B-B14F-4D97-AF65-F5344CB8AC3E}">
        <p14:creationId xmlns:p14="http://schemas.microsoft.com/office/powerpoint/2010/main" val="16551096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Coupling</a:t>
            </a:r>
            <a:r>
              <a:rPr lang="en-US" dirty="0"/>
              <a:t> – the degree of </a:t>
            </a:r>
            <a:r>
              <a:rPr lang="en-US" dirty="0">
                <a:solidFill>
                  <a:schemeClr val="tx2">
                    <a:lumMod val="75000"/>
                  </a:schemeClr>
                </a:solidFill>
              </a:rPr>
              <a:t>dependence</a:t>
            </a:r>
            <a:r>
              <a:rPr lang="en-US" dirty="0"/>
              <a:t> between modules </a:t>
            </a:r>
          </a:p>
          <a:p>
            <a:pPr lvl="1"/>
            <a:r>
              <a:rPr lang="en-US" dirty="0"/>
              <a:t>How </a:t>
            </a:r>
            <a:r>
              <a:rPr lang="en-US" dirty="0">
                <a:solidFill>
                  <a:schemeClr val="tx2">
                    <a:lumMod val="75000"/>
                  </a:schemeClr>
                </a:solidFill>
              </a:rPr>
              <a:t>closely connected</a:t>
            </a:r>
            <a:r>
              <a:rPr lang="en-US" dirty="0"/>
              <a:t> two modules are</a:t>
            </a:r>
          </a:p>
          <a:p>
            <a:pPr lvl="1"/>
            <a:r>
              <a:rPr lang="en-US" dirty="0"/>
              <a:t>The </a:t>
            </a:r>
            <a:r>
              <a:rPr lang="en-US" dirty="0">
                <a:solidFill>
                  <a:schemeClr val="tx2">
                    <a:lumMod val="75000"/>
                  </a:schemeClr>
                </a:solidFill>
              </a:rPr>
              <a:t>strength of the relationship</a:t>
            </a:r>
            <a:r>
              <a:rPr lang="en-US" dirty="0"/>
              <a:t> between modules</a:t>
            </a:r>
          </a:p>
          <a:p>
            <a:r>
              <a:rPr lang="en-US" dirty="0"/>
              <a:t>Aim for </a:t>
            </a:r>
            <a:r>
              <a:rPr lang="en-US" b="1" dirty="0">
                <a:solidFill>
                  <a:schemeClr val="bg1"/>
                </a:solidFill>
              </a:rPr>
              <a:t>loose </a:t>
            </a:r>
            <a:r>
              <a:rPr lang="en-US" dirty="0"/>
              <a:t>coupling</a:t>
            </a:r>
          </a:p>
          <a:p>
            <a:pPr lvl="1"/>
            <a:r>
              <a:rPr lang="en-US" dirty="0"/>
              <a:t>Supports</a:t>
            </a:r>
            <a:r>
              <a:rPr lang="en-US" dirty="0">
                <a:solidFill>
                  <a:schemeClr val="tx2">
                    <a:lumMod val="75000"/>
                  </a:schemeClr>
                </a:solidFill>
              </a:rPr>
              <a:t> </a:t>
            </a:r>
            <a:r>
              <a:rPr lang="en-US" b="1" dirty="0">
                <a:solidFill>
                  <a:schemeClr val="bg1"/>
                </a:solidFill>
              </a:rPr>
              <a:t>readability</a:t>
            </a:r>
            <a:r>
              <a:rPr lang="en-US" dirty="0">
                <a:solidFill>
                  <a:schemeClr val="tx2">
                    <a:lumMod val="75000"/>
                  </a:schemeClr>
                </a:solidFill>
              </a:rPr>
              <a:t> </a:t>
            </a:r>
            <a:r>
              <a:rPr lang="en-US" dirty="0"/>
              <a:t>and</a:t>
            </a:r>
            <a:r>
              <a:rPr lang="en-US" dirty="0">
                <a:solidFill>
                  <a:schemeClr val="tx2">
                    <a:lumMod val="75000"/>
                  </a:schemeClr>
                </a:solidFill>
              </a:rPr>
              <a:t> </a:t>
            </a:r>
            <a:r>
              <a:rPr lang="en-US" b="1" dirty="0">
                <a:solidFill>
                  <a:schemeClr val="bg1"/>
                </a:solidFill>
              </a:rPr>
              <a:t>maintainability</a:t>
            </a:r>
          </a:p>
          <a:p>
            <a:pPr lvl="1"/>
            <a:r>
              <a:rPr lang="en-US" dirty="0"/>
              <a:t>Often a sign of good</a:t>
            </a:r>
            <a:r>
              <a:rPr lang="en-US" dirty="0">
                <a:solidFill>
                  <a:schemeClr val="tx2">
                    <a:lumMod val="75000"/>
                  </a:schemeClr>
                </a:solidFill>
              </a:rPr>
              <a:t> system </a:t>
            </a:r>
            <a:r>
              <a:rPr lang="en-US" b="1" dirty="0">
                <a:solidFill>
                  <a:schemeClr val="bg1"/>
                </a:solidFill>
              </a:rPr>
              <a:t>design</a:t>
            </a: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a:t>Strong </a:t>
            </a:r>
            <a:r>
              <a:rPr lang="en-US" dirty="0"/>
              <a:t>Cohesion </a:t>
            </a:r>
            <a:r>
              <a:rPr lang="en-US"/>
              <a:t>/ Loose </a:t>
            </a:r>
            <a:r>
              <a:rPr lang="en-US" dirty="0"/>
              <a:t>Coupling (2)</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558195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Small number </a:t>
            </a:r>
            <a:r>
              <a:rPr lang="en-US" dirty="0"/>
              <a:t>of instance variables inside a class</a:t>
            </a:r>
          </a:p>
          <a:p>
            <a:r>
              <a:rPr lang="en-US" dirty="0"/>
              <a:t>Each method of a class should manipulate </a:t>
            </a:r>
            <a:r>
              <a:rPr lang="en-US" b="1" dirty="0">
                <a:solidFill>
                  <a:schemeClr val="bg1"/>
                </a:solidFill>
              </a:rPr>
              <a:t>one or </a:t>
            </a:r>
            <a:br>
              <a:rPr lang="en-US" b="1" dirty="0">
                <a:solidFill>
                  <a:schemeClr val="bg1"/>
                </a:solidFill>
              </a:rPr>
            </a:br>
            <a:r>
              <a:rPr lang="en-US" b="1" dirty="0">
                <a:solidFill>
                  <a:schemeClr val="bg1"/>
                </a:solidFill>
              </a:rPr>
              <a:t>more</a:t>
            </a:r>
            <a:r>
              <a:rPr lang="en-US" dirty="0">
                <a:solidFill>
                  <a:schemeClr val="tx2">
                    <a:lumMod val="75000"/>
                  </a:schemeClr>
                </a:solidFill>
              </a:rPr>
              <a:t> </a:t>
            </a:r>
            <a:r>
              <a:rPr lang="en-US" dirty="0"/>
              <a:t>of those variables</a:t>
            </a:r>
          </a:p>
          <a:p>
            <a:r>
              <a:rPr lang="en-US" dirty="0"/>
              <a:t>Two modules should </a:t>
            </a:r>
            <a:r>
              <a:rPr lang="en-US" b="1" dirty="0">
                <a:solidFill>
                  <a:schemeClr val="bg1"/>
                </a:solidFill>
              </a:rPr>
              <a:t>exchange</a:t>
            </a:r>
            <a:r>
              <a:rPr lang="en-US" dirty="0"/>
              <a:t> </a:t>
            </a:r>
            <a:br>
              <a:rPr lang="en-US" dirty="0"/>
            </a:br>
            <a:r>
              <a:rPr lang="en-US" dirty="0"/>
              <a:t>as</a:t>
            </a:r>
            <a:r>
              <a:rPr lang="en-US" b="1" dirty="0">
                <a:solidFill>
                  <a:schemeClr val="bg1"/>
                </a:solidFill>
              </a:rPr>
              <a:t> little information </a:t>
            </a:r>
            <a:r>
              <a:rPr lang="en-US" dirty="0"/>
              <a:t>as possible</a:t>
            </a:r>
          </a:p>
          <a:p>
            <a:r>
              <a:rPr lang="en-US" dirty="0"/>
              <a:t>Creating an </a:t>
            </a:r>
            <a:r>
              <a:rPr lang="en-US" b="1" dirty="0">
                <a:solidFill>
                  <a:schemeClr val="bg1"/>
                </a:solidFill>
              </a:rPr>
              <a:t>easily reusable </a:t>
            </a:r>
            <a:r>
              <a:rPr lang="en-US" dirty="0"/>
              <a:t>subsystem </a:t>
            </a:r>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p:txBody>
          <a:bodyPr>
            <a:normAutofit/>
          </a:bodyPr>
          <a:lstStyle/>
          <a:p>
            <a:r>
              <a:rPr lang="en-US" dirty="0"/>
              <a:t>Cohesion and Coupling - Approaches	</a:t>
            </a:r>
          </a:p>
        </p:txBody>
      </p:sp>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197849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11572</TotalTime>
  <Words>2074</Words>
  <Application>Microsoft Office PowerPoint</Application>
  <PresentationFormat>Widescreen</PresentationFormat>
  <Paragraphs>504</Paragraphs>
  <Slides>49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맑은 고딕</vt:lpstr>
      <vt:lpstr>Arial</vt:lpstr>
      <vt:lpstr>Calibri</vt:lpstr>
      <vt:lpstr>Consolas</vt:lpstr>
      <vt:lpstr>Courier New</vt:lpstr>
      <vt:lpstr>Times New Roman</vt:lpstr>
      <vt:lpstr>Wingdings</vt:lpstr>
      <vt:lpstr>Wingdings 2</vt:lpstr>
      <vt:lpstr>1_SoftUni3_1</vt:lpstr>
      <vt:lpstr>SOLID Principles</vt:lpstr>
      <vt:lpstr>Table of Contents</vt:lpstr>
      <vt:lpstr>Questions</vt:lpstr>
      <vt:lpstr>Why Clean Code Matters?</vt:lpstr>
      <vt:lpstr>PowerPoint Presentation</vt:lpstr>
      <vt:lpstr>What is Single Responsibility?</vt:lpstr>
      <vt:lpstr>Strong Cohesion / Loose Coupling</vt:lpstr>
      <vt:lpstr>Strong Cohesion / Loose Coupling (2)</vt:lpstr>
      <vt:lpstr>Cohesion and Coupling - Approaches </vt:lpstr>
      <vt:lpstr>PowerPoint Presentation</vt:lpstr>
      <vt:lpstr>What is the Open/Closed Principle?</vt:lpstr>
      <vt:lpstr>Design Smell - Violations</vt:lpstr>
      <vt:lpstr>OCP - Approaches</vt:lpstr>
      <vt:lpstr>OCP - When to Apply</vt:lpstr>
      <vt:lpstr>Template Method Pattern</vt:lpstr>
      <vt:lpstr>Template Method Pattern (2)</vt:lpstr>
      <vt:lpstr>Template Method Pattern (3)</vt:lpstr>
      <vt:lpstr>PowerPoint Presentation</vt:lpstr>
      <vt:lpstr>LSP - Substitutability</vt:lpstr>
      <vt:lpstr>Design Smell - Violations</vt:lpstr>
      <vt:lpstr>LSP – Approaches</vt:lpstr>
      <vt:lpstr>PowerPoint Presentation</vt:lpstr>
      <vt:lpstr>What is Interface Segregation?</vt:lpstr>
      <vt:lpstr>Fat Interfaces</vt:lpstr>
      <vt:lpstr>Design Smells - Violations</vt:lpstr>
      <vt:lpstr>ISP - Approaches</vt:lpstr>
      <vt:lpstr>Cohesive Interfaces</vt:lpstr>
      <vt:lpstr>Adapter Pattern</vt:lpstr>
      <vt:lpstr>Adapter Pattern</vt:lpstr>
      <vt:lpstr>Adapter Pattern (2)</vt:lpstr>
      <vt:lpstr>PowerPoint Presentation</vt:lpstr>
      <vt:lpstr>Dependencies and Coupling</vt:lpstr>
      <vt:lpstr>Dependency Examples</vt:lpstr>
      <vt:lpstr>Dependencies in Traditional Programming</vt:lpstr>
      <vt:lpstr>Depend on Abstractions</vt:lpstr>
      <vt:lpstr>Types of Dependency Injection</vt:lpstr>
      <vt:lpstr>Constructor Injection – Pros and Cons</vt:lpstr>
      <vt:lpstr>Constructor Injection - Example</vt:lpstr>
      <vt:lpstr>Property Injection – Pros and Cons</vt:lpstr>
      <vt:lpstr>Property Injection - Example</vt:lpstr>
      <vt:lpstr>Parameter Injection – Pros and Cons</vt:lpstr>
      <vt:lpstr>Parameter Injection - Example</vt:lpstr>
      <vt:lpstr>DIP Violations</vt:lpstr>
      <vt:lpstr>Summary</vt:lpstr>
      <vt:lpstr>PowerPoint Presentation</vt:lpstr>
      <vt:lpstr>SoftUni Diamond Partners</vt:lpstr>
      <vt:lpstr>SoftUni Organizational Partners</vt:lpstr>
      <vt:lpstr>Trainings @ Software University (SoftUni)</vt:lpstr>
      <vt:lpstr>License</vt:lpstr>
    </vt:vector>
  </TitlesOfParts>
  <Manager>Software University Foundation</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OOP - SOLID</dc:title>
  <dc:subject>C# OOP – Practical Training Course @ SoftUni</dc:subject>
  <dc:creator>Software University (SoftUni)</dc:creator>
  <cp:keywords>C# OOP, C#, OOP, Software University, SoftUni, programming, coding, software development, education, training, course</cp:keywords>
  <dc:description>C# OOP course @ SoftUni – https://softuni.bg/trainings/2244/csharp-oop-february-2019</dc:description>
  <cp:lastModifiedBy>Мариела Цветанова</cp:lastModifiedBy>
  <cp:revision>455</cp:revision>
  <dcterms:created xsi:type="dcterms:W3CDTF">2018-05-23T13:08:44Z</dcterms:created>
  <dcterms:modified xsi:type="dcterms:W3CDTF">2019-07-03T08:30:48Z</dcterms:modified>
  <cp:category>programming, education, software engineering, software development</cp:category>
</cp:coreProperties>
</file>